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81" r:id="rId3"/>
    <p:sldId id="283" r:id="rId4"/>
    <p:sldId id="275" r:id="rId5"/>
    <p:sldId id="280" r:id="rId6"/>
    <p:sldId id="274" r:id="rId7"/>
    <p:sldId id="278" r:id="rId8"/>
    <p:sldId id="267" r:id="rId9"/>
    <p:sldId id="270" r:id="rId10"/>
    <p:sldId id="276" r:id="rId11"/>
  </p:sldIdLst>
  <p:sldSz cx="9144000" cy="6858000" type="screen4x3"/>
  <p:notesSz cx="6864350" cy="999648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8210" y="0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/>
          <a:lstStyle>
            <a:lvl1pPr algn="r">
              <a:defRPr sz="1300"/>
            </a:lvl1pPr>
          </a:lstStyle>
          <a:p>
            <a:fld id="{0A9A12C9-7396-4866-877D-72C0A8428071}" type="datetimeFigureOut">
              <a:rPr lang="ko-KR" altLang="en-US" smtClean="0"/>
              <a:pPr/>
              <a:t>2015-02-26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3450" y="749300"/>
            <a:ext cx="4997450" cy="37496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341" tIns="48171" rIns="96341" bIns="48171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6435" y="4748332"/>
            <a:ext cx="5491480" cy="4498420"/>
          </a:xfrm>
          <a:prstGeom prst="rect">
            <a:avLst/>
          </a:prstGeom>
        </p:spPr>
        <p:txBody>
          <a:bodyPr vert="horz" lIns="96341" tIns="48171" rIns="96341" bIns="48171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94929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l">
              <a:defRPr sz="13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8210" y="9494929"/>
            <a:ext cx="2974552" cy="499824"/>
          </a:xfrm>
          <a:prstGeom prst="rect">
            <a:avLst/>
          </a:prstGeom>
        </p:spPr>
        <p:txBody>
          <a:bodyPr vert="horz" lIns="96341" tIns="48171" rIns="96341" bIns="48171" rtlCol="0" anchor="b"/>
          <a:lstStyle>
            <a:lvl1pPr algn="r">
              <a:defRPr sz="1300"/>
            </a:lvl1pPr>
          </a:lstStyle>
          <a:p>
            <a:fld id="{5D9EE03B-2008-4A9B-8D74-D5CE7B8F587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09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995E-792B-45E3-B591-BA5F3B517FFD}" type="datetimeFigureOut">
              <a:rPr lang="ko-KR" altLang="en-US" smtClean="0"/>
              <a:pPr/>
              <a:t>2015-02-26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1F27-60F6-42F5-B44D-1902B1D2D8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115860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995E-792B-45E3-B591-BA5F3B517FFD}" type="datetimeFigureOut">
              <a:rPr lang="ko-KR" altLang="en-US" smtClean="0"/>
              <a:pPr/>
              <a:t>2015-02-26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1F27-60F6-42F5-B44D-1902B1D2D8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863961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995E-792B-45E3-B591-BA5F3B517FFD}" type="datetimeFigureOut">
              <a:rPr lang="ko-KR" altLang="en-US" smtClean="0"/>
              <a:pPr/>
              <a:t>2015-02-26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1F27-60F6-42F5-B44D-1902B1D2D8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428880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995E-792B-45E3-B591-BA5F3B517FFD}" type="datetimeFigureOut">
              <a:rPr lang="ko-KR" altLang="en-US" smtClean="0"/>
              <a:pPr/>
              <a:t>2015-02-26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1F27-60F6-42F5-B44D-1902B1D2D8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43390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995E-792B-45E3-B591-BA5F3B517FFD}" type="datetimeFigureOut">
              <a:rPr lang="ko-KR" altLang="en-US" smtClean="0"/>
              <a:pPr/>
              <a:t>2015-02-26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1F27-60F6-42F5-B44D-1902B1D2D8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63725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995E-792B-45E3-B591-BA5F3B517FFD}" type="datetimeFigureOut">
              <a:rPr lang="ko-KR" altLang="en-US" smtClean="0"/>
              <a:pPr/>
              <a:t>2015-02-26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1F27-60F6-42F5-B44D-1902B1D2D8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6706505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995E-792B-45E3-B591-BA5F3B517FFD}" type="datetimeFigureOut">
              <a:rPr lang="ko-KR" altLang="en-US" smtClean="0"/>
              <a:pPr/>
              <a:t>2015-02-26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1F27-60F6-42F5-B44D-1902B1D2D8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417834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995E-792B-45E3-B591-BA5F3B517FFD}" type="datetimeFigureOut">
              <a:rPr lang="ko-KR" altLang="en-US" smtClean="0"/>
              <a:pPr/>
              <a:t>2015-02-26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1F27-60F6-42F5-B44D-1902B1D2D8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7542105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995E-792B-45E3-B591-BA5F3B517FFD}" type="datetimeFigureOut">
              <a:rPr lang="ko-KR" altLang="en-US" smtClean="0"/>
              <a:pPr/>
              <a:t>2015-02-26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1F27-60F6-42F5-B44D-1902B1D2D8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043414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995E-792B-45E3-B591-BA5F3B517FFD}" type="datetimeFigureOut">
              <a:rPr lang="ko-KR" altLang="en-US" smtClean="0"/>
              <a:pPr/>
              <a:t>2015-02-26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1F27-60F6-42F5-B44D-1902B1D2D8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38699275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A995E-792B-45E3-B591-BA5F3B517FFD}" type="datetimeFigureOut">
              <a:rPr lang="ko-KR" altLang="en-US" smtClean="0"/>
              <a:pPr/>
              <a:t>2015-02-26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D71F27-60F6-42F5-B44D-1902B1D2D8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996275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A995E-792B-45E3-B591-BA5F3B517FFD}" type="datetimeFigureOut">
              <a:rPr lang="ko-KR" altLang="en-US" smtClean="0"/>
              <a:pPr/>
              <a:t>2015-02-26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D71F27-60F6-42F5-B44D-1902B1D2D83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5936574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3.png"/><Relationship Id="rId7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wmf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7376" y="692696"/>
            <a:ext cx="5256584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/>
          <p:cNvSpPr txBox="1"/>
          <p:nvPr/>
        </p:nvSpPr>
        <p:spPr>
          <a:xfrm>
            <a:off x="683568" y="2505090"/>
            <a:ext cx="756809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4000" spc="-300" dirty="0" smtClean="0">
                <a:solidFill>
                  <a:schemeClr val="tx2">
                    <a:lumMod val="50000"/>
                  </a:scheme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소상공인을 위한 경영관리프로그램</a:t>
            </a:r>
            <a:endParaRPr lang="ko-KR" altLang="en-US" sz="4000" spc="-300" dirty="0">
              <a:solidFill>
                <a:schemeClr val="tx2">
                  <a:lumMod val="50000"/>
                </a:schemeClr>
              </a:solidFill>
              <a:latin typeface="HY견고딕" panose="02030600000101010101" pitchFamily="18" charset="-127"/>
              <a:ea typeface="HY견고딕" panose="02030600000101010101" pitchFamily="18" charset="-127"/>
            </a:endParaRPr>
          </a:p>
        </p:txBody>
      </p:sp>
      <p:pic>
        <p:nvPicPr>
          <p:cNvPr id="10" name="Picture 8" descr="D:\뉴젠_김영주\로고\빙고로고이미지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5032" y="1798424"/>
            <a:ext cx="1632816" cy="8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직사각형 11"/>
          <p:cNvSpPr/>
          <p:nvPr/>
        </p:nvSpPr>
        <p:spPr>
          <a:xfrm>
            <a:off x="545368" y="5952754"/>
            <a:ext cx="7992888" cy="572590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/>
        </p:nvGrpSpPr>
        <p:grpSpPr>
          <a:xfrm>
            <a:off x="6970218" y="5744887"/>
            <a:ext cx="1673142" cy="540627"/>
            <a:chOff x="6826202" y="5628151"/>
            <a:chExt cx="1673142" cy="540627"/>
          </a:xfrm>
        </p:grpSpPr>
        <p:sp>
          <p:nvSpPr>
            <p:cNvPr id="13" name="직사각형 12"/>
            <p:cNvSpPr/>
            <p:nvPr/>
          </p:nvSpPr>
          <p:spPr>
            <a:xfrm rot="19126552">
              <a:off x="6826202" y="5628151"/>
              <a:ext cx="469014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7020272" y="5736730"/>
              <a:ext cx="1479072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545368" y="5800698"/>
            <a:ext cx="7992888" cy="10184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002060"/>
              </a:solidFill>
            </a:endParaRPr>
          </a:p>
        </p:txBody>
      </p:sp>
      <p:pic>
        <p:nvPicPr>
          <p:cNvPr id="1026" name="Picture 2" descr="D:\뉴젠_김영주\로고\뉴젠솔루션_로고(투명)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7684" y="5970640"/>
            <a:ext cx="1261483" cy="28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671883" y="5176215"/>
            <a:ext cx="5731056" cy="46166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ko-KR" altLang="en-US" sz="1400" spc="-15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소상공인의  경영관리업무는 </a:t>
            </a:r>
            <a:r>
              <a:rPr lang="en-US" altLang="ko-KR" sz="2400" b="1" spc="-15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BinGo</a:t>
            </a:r>
            <a:r>
              <a:rPr lang="en-US" altLang="ko-KR" sz="2400" b="1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2400" b="1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빙고</a:t>
            </a:r>
            <a:r>
              <a:rPr lang="en-US" altLang="ko-KR" sz="2400" b="1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400" b="1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가 책임집니다</a:t>
            </a:r>
            <a:r>
              <a:rPr lang="en-US" altLang="ko-KR" sz="2400" b="1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!</a:t>
            </a:r>
            <a:r>
              <a:rPr lang="ko-KR" altLang="en-US" sz="2400" b="1" spc="-150" dirty="0">
                <a:solidFill>
                  <a:schemeClr val="tx1">
                    <a:lumMod val="85000"/>
                    <a:lumOff val="1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</a:p>
        </p:txBody>
      </p:sp>
      <p:sp>
        <p:nvSpPr>
          <p:cNvPr id="24" name="직사각형 15"/>
          <p:cNvSpPr>
            <a:spLocks noChangeArrowheads="1"/>
          </p:cNvSpPr>
          <p:nvPr/>
        </p:nvSpPr>
        <p:spPr bwMode="auto">
          <a:xfrm>
            <a:off x="1643040" y="3317593"/>
            <a:ext cx="57220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1400" b="0" spc="-150" dirty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&lt;</a:t>
            </a:r>
            <a:r>
              <a:rPr lang="ko-KR" altLang="en-US" sz="1400" b="0" spc="-150" dirty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저렴한 비용</a:t>
            </a:r>
            <a:r>
              <a:rPr lang="en-US" altLang="ko-KR" sz="1400" b="0" spc="-150" dirty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! </a:t>
            </a:r>
            <a:r>
              <a:rPr lang="ko-KR" altLang="en-US" sz="1400" b="0" spc="-150" dirty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회계지식 없이도 쉽게 경영관리 할 수 있는 </a:t>
            </a:r>
            <a:r>
              <a:rPr lang="en-US" altLang="ko-KR" sz="1400" b="0" spc="-150" dirty="0" err="1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BinGo</a:t>
            </a:r>
            <a:r>
              <a:rPr lang="en-US" altLang="ko-KR" sz="1400" b="0" spc="-15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! </a:t>
            </a:r>
            <a:r>
              <a:rPr lang="en-US" altLang="ko-KR" sz="1400" b="0" spc="-150" dirty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&gt;</a:t>
            </a:r>
            <a:endParaRPr lang="ko-KR" altLang="en-US" sz="1400" b="0" spc="-150" dirty="0">
              <a:solidFill>
                <a:srgbClr val="1C1C1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7" name="Picture 4" descr="http://postfiles8.naver.net/20120103_119/skeldkdlstn_1325592674871MLc4Y_PNG/%BF%B5%BE%F7%BB%E7%BF%F8%C0%CC%B9%CC%C1%F6.png?type=w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05397" y="4509119"/>
            <a:ext cx="1066839" cy="1148511"/>
          </a:xfrm>
          <a:prstGeom prst="rect">
            <a:avLst/>
          </a:prstGeom>
          <a:noFill/>
        </p:spPr>
      </p:pic>
      <p:sp>
        <p:nvSpPr>
          <p:cNvPr id="18" name="Oval 14"/>
          <p:cNvSpPr>
            <a:spLocks noChangeArrowheads="1"/>
          </p:cNvSpPr>
          <p:nvPr/>
        </p:nvSpPr>
        <p:spPr bwMode="gray">
          <a:xfrm>
            <a:off x="7433389" y="5112124"/>
            <a:ext cx="1080120" cy="519351"/>
          </a:xfrm>
          <a:prstGeom prst="ellipse">
            <a:avLst/>
          </a:prstGeom>
          <a:gradFill rotWithShape="1">
            <a:gsLst>
              <a:gs pos="0">
                <a:schemeClr val="folHlink">
                  <a:alpha val="32001"/>
                </a:schemeClr>
              </a:gs>
              <a:gs pos="100000">
                <a:schemeClr val="folHlink">
                  <a:gamma/>
                  <a:shade val="0"/>
                  <a:invGamma/>
                  <a:alpha val="89999"/>
                </a:schemeClr>
              </a:gs>
            </a:gsLst>
            <a:lin ang="2700000" scaled="1"/>
          </a:gradFill>
          <a:ln w="38100" algn="ctr">
            <a:noFill/>
            <a:round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endParaRPr lang="ko-KR" altLang="en-US"/>
          </a:p>
        </p:txBody>
      </p:sp>
      <p:sp>
        <p:nvSpPr>
          <p:cNvPr id="19" name="TextBox 18"/>
          <p:cNvSpPr txBox="1"/>
          <p:nvPr/>
        </p:nvSpPr>
        <p:spPr>
          <a:xfrm>
            <a:off x="656660" y="419522"/>
            <a:ext cx="14670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200" spc="-150" dirty="0" smtClean="0">
                <a:solidFill>
                  <a:schemeClr val="tx2">
                    <a:lumMod val="50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소상공인 경쟁력 강화</a:t>
            </a:r>
            <a:endParaRPr lang="ko-KR" altLang="en-US" sz="1200" spc="-150" dirty="0">
              <a:solidFill>
                <a:schemeClr val="tx2">
                  <a:lumMod val="50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176613" y="334541"/>
            <a:ext cx="252024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spc="-150" dirty="0" smtClean="0">
                <a:solidFill>
                  <a:schemeClr val="tx2">
                    <a:lumMod val="50000"/>
                  </a:schemeClr>
                </a:solidFill>
              </a:rPr>
              <a:t>                        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소기업 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/ SOHO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상공인 대상</a:t>
            </a:r>
            <a:endParaRPr lang="en-US" altLang="ko-KR" sz="10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altLang="ko-KR" sz="1600" b="1" dirty="0" smtClean="0">
                <a:solidFill>
                  <a:schemeClr val="tx2">
                    <a:lumMod val="50000"/>
                  </a:schemeClr>
                </a:solidFill>
              </a:rPr>
              <a:t>NO.1 </a:t>
            </a:r>
            <a:r>
              <a:rPr lang="ko-KR" altLang="en-US" sz="1600" b="1" dirty="0" smtClean="0">
                <a:solidFill>
                  <a:schemeClr val="tx2">
                    <a:lumMod val="50000"/>
                  </a:schemeClr>
                </a:solidFill>
              </a:rPr>
              <a:t>경영관리 프로그램</a:t>
            </a:r>
            <a:endParaRPr lang="ko-KR" altLang="en-US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2297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7376" y="692696"/>
            <a:ext cx="5256584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67"/>
          <p:cNvSpPr>
            <a:spLocks noChangeArrowheads="1"/>
          </p:cNvSpPr>
          <p:nvPr/>
        </p:nvSpPr>
        <p:spPr bwMode="auto">
          <a:xfrm>
            <a:off x="539552" y="315445"/>
            <a:ext cx="215956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사업현황 및 연동</a:t>
            </a:r>
            <a:endParaRPr lang="ko-KR" altLang="en-US" sz="2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1" name="직사각형 5"/>
          <p:cNvSpPr>
            <a:spLocks noChangeArrowheads="1"/>
          </p:cNvSpPr>
          <p:nvPr/>
        </p:nvSpPr>
        <p:spPr bwMode="auto">
          <a:xfrm>
            <a:off x="481415" y="980728"/>
            <a:ext cx="1152880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None/>
            </a:pPr>
            <a:r>
              <a:rPr lang="en-US" altLang="ko-KR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1) </a:t>
            </a:r>
            <a:r>
              <a:rPr lang="ko-KR" altLang="en-US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부가세현황</a:t>
            </a:r>
            <a:endParaRPr lang="en-US" altLang="ko-KR" sz="1000" dirty="0">
              <a:solidFill>
                <a:srgbClr val="1C1C1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직사각형 1"/>
          <p:cNvSpPr>
            <a:spLocks noChangeArrowheads="1"/>
          </p:cNvSpPr>
          <p:nvPr/>
        </p:nvSpPr>
        <p:spPr bwMode="auto">
          <a:xfrm>
            <a:off x="463609" y="2976607"/>
            <a:ext cx="39548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indent="-171450" eaLnBrk="1" hangingPunct="1">
              <a:spcBef>
                <a:spcPct val="0"/>
              </a:spcBef>
              <a:buClrTx/>
            </a:pP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거래입력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메뉴의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매출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/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매입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], 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수입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지출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탭의 자료를 불러오며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</a:t>
            </a:r>
          </a:p>
          <a:p>
            <a:pPr eaLnBrk="1" hangingPunct="1">
              <a:spcBef>
                <a:spcPct val="0"/>
              </a:spcBef>
              <a:buClrTx/>
              <a:buNone/>
            </a:pP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   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과세 구분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증빙 별로 합산하여 부가세 계산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확인 용이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</a:p>
          <a:p>
            <a:pPr marL="171450" indent="-171450" eaLnBrk="1" hangingPunct="1">
              <a:spcBef>
                <a:spcPct val="0"/>
              </a:spcBef>
              <a:buClrTx/>
            </a:pP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매출세액에서 매입세액을 차감한 산출세액을 표시 해주고 있으며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</a:t>
            </a:r>
          </a:p>
          <a:p>
            <a:pPr eaLnBrk="1" hangingPunct="1">
              <a:spcBef>
                <a:spcPct val="0"/>
              </a:spcBef>
              <a:buClrTx/>
              <a:buNone/>
            </a:pP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   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구분을 선택할 경우 오른쪽화면에 과세구분의 상세 내용 확인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  <a:r>
              <a:rPr lang="ko-KR" altLang="en-US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가능</a:t>
            </a:r>
            <a:endParaRPr lang="ko-KR" altLang="ko-KR" sz="900" b="0" dirty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</p:txBody>
      </p:sp>
      <p:sp>
        <p:nvSpPr>
          <p:cNvPr id="15" name="직사각형 5"/>
          <p:cNvSpPr>
            <a:spLocks noChangeArrowheads="1"/>
          </p:cNvSpPr>
          <p:nvPr/>
        </p:nvSpPr>
        <p:spPr bwMode="auto">
          <a:xfrm>
            <a:off x="4578288" y="990861"/>
            <a:ext cx="13067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None/>
            </a:pPr>
            <a:r>
              <a:rPr lang="en-US" altLang="ko-KR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2) </a:t>
            </a:r>
            <a:r>
              <a:rPr lang="ko-KR" altLang="en-US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구매판매현황</a:t>
            </a:r>
            <a:endParaRPr lang="en-US" altLang="ko-KR" sz="1000" dirty="0">
              <a:solidFill>
                <a:srgbClr val="1C1C1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6" name="직사각형 1"/>
          <p:cNvSpPr>
            <a:spLocks noChangeArrowheads="1"/>
          </p:cNvSpPr>
          <p:nvPr/>
        </p:nvSpPr>
        <p:spPr bwMode="auto">
          <a:xfrm>
            <a:off x="4572000" y="2983842"/>
            <a:ext cx="39771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indent="-171450" eaLnBrk="1" hangingPunct="1">
              <a:spcBef>
                <a:spcPct val="0"/>
              </a:spcBef>
              <a:buClrTx/>
            </a:pP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거래입력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메뉴의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매입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/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매출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의 자료를 각각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판매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/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구매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의 형태로 조회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</a:p>
          <a:p>
            <a:pPr marL="171450" indent="-171450" eaLnBrk="1" hangingPunct="1">
              <a:spcBef>
                <a:spcPct val="0"/>
              </a:spcBef>
              <a:buClrTx/>
            </a:pP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조회된 내용의 합계를 표시하여 일정기간의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판매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/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구매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실적 확인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  <a:r>
              <a:rPr lang="ko-KR" altLang="en-US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가능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  <a:endParaRPr lang="ko-KR" altLang="ko-KR" sz="900" b="0" dirty="0" smtClean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  <a:p>
            <a:pPr marL="171450" indent="-171450" eaLnBrk="1" hangingPunct="1">
              <a:spcBef>
                <a:spcPct val="0"/>
              </a:spcBef>
              <a:buClrTx/>
            </a:pP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거래처별 구매판매현황을 조회하고자 할 경우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  <a:endParaRPr lang="en-US" altLang="ko-KR" sz="900" b="0" dirty="0" smtClean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  <a:p>
            <a:pPr eaLnBrk="1" hangingPunct="1">
              <a:spcBef>
                <a:spcPct val="0"/>
              </a:spcBef>
              <a:buClrTx/>
              <a:buNone/>
            </a:pP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   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거래처별 </a:t>
            </a:r>
            <a:r>
              <a:rPr lang="ko-KR" altLang="ko-KR" sz="900" b="0" dirty="0" err="1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실적탭을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이용하여 조회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  <a:r>
              <a:rPr lang="ko-KR" altLang="en-US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가능</a:t>
            </a:r>
            <a:endParaRPr lang="ko-KR" altLang="ko-KR" sz="900" b="0" dirty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</p:txBody>
      </p:sp>
      <p:sp>
        <p:nvSpPr>
          <p:cNvPr id="18" name="직사각형 5"/>
          <p:cNvSpPr>
            <a:spLocks noChangeArrowheads="1"/>
          </p:cNvSpPr>
          <p:nvPr/>
        </p:nvSpPr>
        <p:spPr bwMode="auto">
          <a:xfrm>
            <a:off x="579636" y="3650147"/>
            <a:ext cx="1154162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None/>
            </a:pPr>
            <a:r>
              <a:rPr lang="en-US" altLang="ko-KR" sz="1200" dirty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en-US" altLang="ko-KR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en-US" altLang="ko-KR" sz="1200" dirty="0" err="1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Pos</a:t>
            </a:r>
            <a:r>
              <a:rPr lang="en-US" altLang="ko-KR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 </a:t>
            </a:r>
            <a:r>
              <a:rPr lang="ko-KR" altLang="en-US" sz="1200" dirty="0" err="1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데이</a:t>
            </a:r>
            <a:r>
              <a:rPr lang="ko-KR" altLang="en-US" sz="1200" dirty="0" err="1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타</a:t>
            </a:r>
            <a:endParaRPr lang="en-US" altLang="ko-KR" sz="1000" dirty="0">
              <a:solidFill>
                <a:srgbClr val="1C1C1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6769" y="3954976"/>
            <a:ext cx="3195151" cy="186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직사각형 19"/>
          <p:cNvSpPr/>
          <p:nvPr/>
        </p:nvSpPr>
        <p:spPr>
          <a:xfrm>
            <a:off x="518719" y="6012923"/>
            <a:ext cx="363679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US" altLang="ko-KR" sz="900" b="0" dirty="0" err="1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Pos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  <a:r>
              <a:rPr lang="ko-KR" altLang="en-US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데이터를 일괄적으로 불러와서 거래입력에 반영</a:t>
            </a:r>
            <a:endParaRPr lang="en-US" altLang="ko-KR" sz="900" b="0" dirty="0" smtClean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3174" y="3954977"/>
            <a:ext cx="3186189" cy="18690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직사각형 5"/>
          <p:cNvSpPr>
            <a:spLocks noChangeArrowheads="1"/>
          </p:cNvSpPr>
          <p:nvPr/>
        </p:nvSpPr>
        <p:spPr bwMode="auto">
          <a:xfrm>
            <a:off x="4623175" y="3629033"/>
            <a:ext cx="9989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None/>
            </a:pPr>
            <a:r>
              <a:rPr lang="en-US" altLang="ko-KR" sz="1200" dirty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en-US" altLang="ko-KR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문서수신</a:t>
            </a:r>
            <a:endParaRPr lang="en-US" altLang="ko-KR" sz="1000" dirty="0">
              <a:solidFill>
                <a:srgbClr val="1C1C1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4" name="직사각형 23"/>
          <p:cNvSpPr/>
          <p:nvPr/>
        </p:nvSpPr>
        <p:spPr>
          <a:xfrm>
            <a:off x="4479159" y="6003026"/>
            <a:ext cx="363679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ko-KR" altLang="en-US" sz="9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Arial" pitchFamily="34" charset="0"/>
              </a:rPr>
              <a:t>세금 </a:t>
            </a:r>
            <a:r>
              <a:rPr lang="ko-KR" altLang="en-US" sz="9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Arial" pitchFamily="34" charset="0"/>
              </a:rPr>
              <a:t>신고내역</a:t>
            </a:r>
            <a:r>
              <a:rPr lang="en-US" altLang="ko-KR" sz="9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Arial" pitchFamily="34" charset="0"/>
              </a:rPr>
              <a:t>, </a:t>
            </a:r>
            <a:r>
              <a:rPr lang="ko-KR" altLang="en-US" sz="9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Arial" pitchFamily="34" charset="0"/>
              </a:rPr>
              <a:t>재무제표 등 </a:t>
            </a:r>
            <a:r>
              <a:rPr lang="ko-KR" altLang="en-US" sz="900" spc="-1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Arial" pitchFamily="34" charset="0"/>
              </a:rPr>
              <a:t>대출관련자료등의</a:t>
            </a:r>
            <a:r>
              <a:rPr lang="ko-KR" altLang="en-US" sz="9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굴림" panose="020B0600000101010101" pitchFamily="50" charset="-127"/>
                <a:ea typeface="굴림" panose="020B0600000101010101" pitchFamily="50" charset="-127"/>
                <a:cs typeface="Arial" pitchFamily="34" charset="0"/>
              </a:rPr>
              <a:t> 요청 및 조회가 쉬워집니다</a:t>
            </a:r>
            <a:endParaRPr lang="ko-KR" altLang="ko-KR" sz="900" b="0" dirty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176613" y="334541"/>
            <a:ext cx="252024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spc="-150" dirty="0" smtClean="0">
                <a:solidFill>
                  <a:schemeClr val="tx2">
                    <a:lumMod val="50000"/>
                  </a:schemeClr>
                </a:solidFill>
              </a:rPr>
              <a:t>                        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소기업 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/ SOHO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상공인 대상</a:t>
            </a:r>
            <a:endParaRPr lang="en-US" altLang="ko-KR" sz="10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altLang="ko-KR" sz="1600" b="1" dirty="0" smtClean="0">
                <a:solidFill>
                  <a:schemeClr val="tx2">
                    <a:lumMod val="50000"/>
                  </a:schemeClr>
                </a:solidFill>
              </a:rPr>
              <a:t>NO.1 </a:t>
            </a:r>
            <a:r>
              <a:rPr lang="ko-KR" altLang="en-US" sz="1600" b="1" dirty="0" smtClean="0">
                <a:solidFill>
                  <a:schemeClr val="tx2">
                    <a:lumMod val="50000"/>
                  </a:schemeClr>
                </a:solidFill>
              </a:rPr>
              <a:t>경영관리 프로그램</a:t>
            </a:r>
            <a:endParaRPr lang="ko-KR" altLang="en-US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7470" y="1301533"/>
            <a:ext cx="3152441" cy="1639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23174" y="1306193"/>
            <a:ext cx="3024336" cy="16907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4242884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직사각형 29"/>
          <p:cNvSpPr/>
          <p:nvPr/>
        </p:nvSpPr>
        <p:spPr bwMode="auto">
          <a:xfrm>
            <a:off x="6163095" y="4663451"/>
            <a:ext cx="2067612" cy="678025"/>
          </a:xfrm>
          <a:prstGeom prst="rect">
            <a:avLst/>
          </a:prstGeom>
          <a:solidFill>
            <a:srgbClr val="333333"/>
          </a:solidFill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ko-KR" altLang="en-US" smtClean="0">
              <a:ea typeface="굴림" pitchFamily="50" charset="-127"/>
            </a:endParaRPr>
          </a:p>
        </p:txBody>
      </p:sp>
      <p:sp>
        <p:nvSpPr>
          <p:cNvPr id="29" name="직사각형 28"/>
          <p:cNvSpPr/>
          <p:nvPr/>
        </p:nvSpPr>
        <p:spPr bwMode="auto">
          <a:xfrm>
            <a:off x="3478981" y="4669782"/>
            <a:ext cx="2067612" cy="678025"/>
          </a:xfrm>
          <a:prstGeom prst="rect">
            <a:avLst/>
          </a:prstGeom>
          <a:solidFill>
            <a:srgbClr val="333333"/>
          </a:solidFill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ko-KR" altLang="en-US" smtClean="0">
              <a:ea typeface="굴림" pitchFamily="50" charset="-127"/>
            </a:endParaRPr>
          </a:p>
        </p:txBody>
      </p:sp>
      <p:sp>
        <p:nvSpPr>
          <p:cNvPr id="28" name="직사각형 27"/>
          <p:cNvSpPr/>
          <p:nvPr/>
        </p:nvSpPr>
        <p:spPr bwMode="auto">
          <a:xfrm>
            <a:off x="892362" y="4655571"/>
            <a:ext cx="2067612" cy="678025"/>
          </a:xfrm>
          <a:prstGeom prst="rect">
            <a:avLst/>
          </a:prstGeom>
          <a:solidFill>
            <a:srgbClr val="333333"/>
          </a:solidFill>
          <a:ln w="28575" cap="flat" cmpd="sng" algn="ctr">
            <a:solidFill>
              <a:schemeClr val="tx1">
                <a:lumMod val="50000"/>
                <a:lumOff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ko-KR" altLang="en-US" smtClean="0">
              <a:ea typeface="굴림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617376" y="692696"/>
            <a:ext cx="5256584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176613" y="334541"/>
            <a:ext cx="252024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spc="-150" dirty="0" smtClean="0">
                <a:solidFill>
                  <a:schemeClr val="tx2">
                    <a:lumMod val="50000"/>
                  </a:schemeClr>
                </a:solidFill>
              </a:rPr>
              <a:t>                        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소기업 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/ SOHO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상공인 대상</a:t>
            </a:r>
            <a:endParaRPr lang="en-US" altLang="ko-KR" sz="10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altLang="ko-KR" sz="1600" b="1" dirty="0" smtClean="0">
                <a:solidFill>
                  <a:schemeClr val="tx2">
                    <a:lumMod val="50000"/>
                  </a:schemeClr>
                </a:solidFill>
              </a:rPr>
              <a:t>NO.1 </a:t>
            </a:r>
            <a:r>
              <a:rPr lang="ko-KR" altLang="en-US" sz="1600" b="1" dirty="0" smtClean="0">
                <a:solidFill>
                  <a:schemeClr val="tx2">
                    <a:lumMod val="50000"/>
                  </a:schemeClr>
                </a:solidFill>
              </a:rPr>
              <a:t>경영관리 프로그램</a:t>
            </a:r>
            <a:endParaRPr lang="ko-KR" altLang="en-US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45368" y="5952754"/>
            <a:ext cx="7992888" cy="57259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/>
        </p:nvGrpSpPr>
        <p:grpSpPr>
          <a:xfrm>
            <a:off x="6904026" y="5744887"/>
            <a:ext cx="1673142" cy="540627"/>
            <a:chOff x="6826202" y="5628151"/>
            <a:chExt cx="1673142" cy="540627"/>
          </a:xfrm>
        </p:grpSpPr>
        <p:sp>
          <p:nvSpPr>
            <p:cNvPr id="13" name="직사각형 12"/>
            <p:cNvSpPr/>
            <p:nvPr/>
          </p:nvSpPr>
          <p:spPr>
            <a:xfrm rot="19126552">
              <a:off x="6826202" y="5628151"/>
              <a:ext cx="469014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7020272" y="5736730"/>
              <a:ext cx="1479072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545368" y="5800698"/>
            <a:ext cx="7992888" cy="10184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002060"/>
              </a:solidFill>
            </a:endParaRPr>
          </a:p>
        </p:txBody>
      </p:sp>
      <p:pic>
        <p:nvPicPr>
          <p:cNvPr id="1026" name="Picture 2" descr="D:\뉴젠_김영주\로고\뉴젠솔루션_로고(투명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7684" y="5970640"/>
            <a:ext cx="1261483" cy="28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847462" y="315445"/>
            <a:ext cx="20794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000" b="1" dirty="0" err="1" smtClean="0"/>
              <a:t>Bi</a:t>
            </a:r>
            <a:r>
              <a:rPr lang="en-US" altLang="ko-KR" sz="1400" b="1" dirty="0" err="1" smtClean="0"/>
              <a:t>n</a:t>
            </a:r>
            <a:r>
              <a:rPr lang="en-US" altLang="ko-KR" sz="2000" b="1" dirty="0" err="1" smtClean="0"/>
              <a:t>Go</a:t>
            </a:r>
            <a:r>
              <a:rPr lang="en-US" altLang="ko-KR" sz="2000" b="1" dirty="0" smtClean="0"/>
              <a:t>(</a:t>
            </a:r>
            <a:r>
              <a:rPr lang="ko-KR" altLang="en-US" sz="2000" b="1" dirty="0" smtClean="0"/>
              <a:t>빙고</a:t>
            </a:r>
            <a:r>
              <a:rPr lang="en-US" altLang="ko-KR" sz="2000" b="1" dirty="0" smtClean="0"/>
              <a:t>)</a:t>
            </a:r>
            <a:r>
              <a:rPr lang="ko-KR" altLang="en-US" sz="2000" dirty="0" smtClean="0"/>
              <a:t>란</a:t>
            </a:r>
            <a:r>
              <a:rPr lang="en-US" altLang="ko-KR" sz="2000" dirty="0" smtClean="0"/>
              <a:t>? </a:t>
            </a:r>
            <a:endParaRPr lang="ko-KR" altLang="en-US" sz="2000" dirty="0"/>
          </a:p>
        </p:txBody>
      </p:sp>
      <p:sp>
        <p:nvSpPr>
          <p:cNvPr id="18" name="직사각형 17"/>
          <p:cNvSpPr/>
          <p:nvPr/>
        </p:nvSpPr>
        <p:spPr>
          <a:xfrm>
            <a:off x="668985" y="980728"/>
            <a:ext cx="7725255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ko-KR" altLang="en-US" sz="1400" spc="-150" dirty="0" smtClean="0"/>
              <a:t>사업도 해야 하고 매일매일의 입출금조회 및</a:t>
            </a:r>
            <a:r>
              <a:rPr lang="en-US" altLang="ko-KR" sz="1400" spc="-150" dirty="0" smtClean="0"/>
              <a:t> </a:t>
            </a:r>
            <a:r>
              <a:rPr lang="ko-KR" altLang="en-US" sz="1400" spc="-150" dirty="0" smtClean="0"/>
              <a:t>자금관리까지 해야 하는 </a:t>
            </a:r>
            <a:r>
              <a:rPr lang="ko-KR" altLang="en-US" sz="1400" spc="-150" dirty="0" err="1" smtClean="0"/>
              <a:t>소호</a:t>
            </a:r>
            <a:r>
              <a:rPr lang="en-US" altLang="ko-KR" sz="1400" spc="-150" dirty="0" smtClean="0"/>
              <a:t>(SOHO)</a:t>
            </a:r>
            <a:r>
              <a:rPr lang="ko-KR" altLang="en-US" sz="1400" spc="-150" dirty="0" smtClean="0"/>
              <a:t>사업자</a:t>
            </a:r>
            <a:r>
              <a:rPr lang="en-US" altLang="ko-KR" sz="1400" spc="-150" dirty="0"/>
              <a:t> </a:t>
            </a:r>
            <a:r>
              <a:rPr lang="ko-KR" altLang="en-US" sz="1400" spc="-150" dirty="0" smtClean="0"/>
              <a:t>및</a:t>
            </a:r>
            <a:r>
              <a:rPr lang="en-US" altLang="ko-KR" sz="1400" spc="-150" dirty="0" smtClean="0"/>
              <a:t> </a:t>
            </a:r>
            <a:r>
              <a:rPr lang="ko-KR" altLang="en-US" sz="1400" spc="-150" dirty="0" smtClean="0"/>
              <a:t>소상공인들</a:t>
            </a:r>
            <a:r>
              <a:rPr lang="en-US" altLang="ko-KR" sz="1400" spc="-150" dirty="0" smtClean="0"/>
              <a:t>!</a:t>
            </a:r>
          </a:p>
          <a:p>
            <a:pPr algn="ctr">
              <a:lnSpc>
                <a:spcPct val="150000"/>
              </a:lnSpc>
            </a:pPr>
            <a:endParaRPr lang="en-US" altLang="ko-KR" sz="800" spc="-150" dirty="0" smtClean="0"/>
          </a:p>
          <a:p>
            <a:pPr algn="ctr">
              <a:lnSpc>
                <a:spcPct val="150000"/>
              </a:lnSpc>
            </a:pPr>
            <a:r>
              <a:rPr lang="en-US" altLang="ko-KR" sz="1400" spc="-150" dirty="0" err="1" smtClean="0"/>
              <a:t>BinGo</a:t>
            </a:r>
            <a:r>
              <a:rPr lang="ko-KR" altLang="en-US" sz="1400" spc="-150" dirty="0" smtClean="0"/>
              <a:t>는 이러한 </a:t>
            </a:r>
            <a:r>
              <a:rPr lang="ko-KR" altLang="en-US" sz="1400" spc="-150" dirty="0" err="1" smtClean="0"/>
              <a:t>소호</a:t>
            </a:r>
            <a:r>
              <a:rPr lang="en-US" altLang="ko-KR" sz="1400" spc="-150" dirty="0" smtClean="0"/>
              <a:t>(SOHO)</a:t>
            </a:r>
            <a:r>
              <a:rPr lang="ko-KR" altLang="en-US" sz="1400" spc="-150" dirty="0" smtClean="0"/>
              <a:t> 시장의 특성에 맞게 </a:t>
            </a:r>
            <a:r>
              <a:rPr lang="ko-KR" altLang="en-US" sz="1400" b="1" u="sng" spc="-150" dirty="0" smtClean="0"/>
              <a:t>저렴한 가격으로 </a:t>
            </a:r>
            <a:r>
              <a:rPr lang="ko-KR" altLang="en-US" sz="1400" spc="-150" dirty="0" smtClean="0"/>
              <a:t>그날그날의 </a:t>
            </a:r>
            <a:r>
              <a:rPr lang="en-US" altLang="ko-KR" sz="1400" spc="-150" dirty="0" smtClean="0"/>
              <a:t> </a:t>
            </a:r>
            <a:r>
              <a:rPr lang="ko-KR" altLang="en-US" sz="1400" spc="-150" dirty="0" smtClean="0"/>
              <a:t>간단한 자료입력만으로</a:t>
            </a:r>
            <a:endParaRPr lang="en-US" altLang="ko-KR" sz="1400" spc="-150" dirty="0" smtClean="0"/>
          </a:p>
          <a:p>
            <a:pPr algn="ctr">
              <a:lnSpc>
                <a:spcPct val="150000"/>
              </a:lnSpc>
            </a:pPr>
            <a:r>
              <a:rPr lang="ko-KR" altLang="en-US" sz="1400" b="1" u="sng" spc="-150" dirty="0" smtClean="0"/>
              <a:t>간편하게 경영을 관리하고</a:t>
            </a:r>
            <a:r>
              <a:rPr lang="en-US" altLang="ko-KR" sz="1400" spc="-150" dirty="0" smtClean="0"/>
              <a:t>,</a:t>
            </a:r>
            <a:r>
              <a:rPr lang="ko-KR" altLang="en-US" sz="1400" spc="-150" dirty="0" smtClean="0"/>
              <a:t> </a:t>
            </a:r>
            <a:r>
              <a:rPr lang="ko-KR" altLang="en-US" sz="1400" b="1" u="sng" spc="-150" dirty="0" smtClean="0"/>
              <a:t>세무사무소와의 실시간 데이터 연동</a:t>
            </a:r>
            <a:r>
              <a:rPr lang="ko-KR" altLang="en-US" sz="1400" spc="-150" dirty="0" smtClean="0"/>
              <a:t>을 통한 신고 업무의 간소화를  제공하여 </a:t>
            </a:r>
            <a:endParaRPr lang="en-US" altLang="ko-KR" sz="1400" spc="-150" dirty="0" smtClean="0"/>
          </a:p>
          <a:p>
            <a:pPr algn="ctr">
              <a:lnSpc>
                <a:spcPct val="150000"/>
              </a:lnSpc>
            </a:pPr>
            <a:r>
              <a:rPr lang="ko-KR" altLang="en-US" sz="1400" spc="-150" dirty="0" err="1" smtClean="0"/>
              <a:t>一人多役</a:t>
            </a:r>
            <a:r>
              <a:rPr lang="en-US" altLang="ko-KR" sz="1400" spc="-150" dirty="0" smtClean="0"/>
              <a:t>(</a:t>
            </a:r>
            <a:r>
              <a:rPr lang="ko-KR" altLang="en-US" sz="1400" spc="-150" dirty="0" err="1" smtClean="0"/>
              <a:t>일인다역</a:t>
            </a:r>
            <a:r>
              <a:rPr lang="en-US" altLang="ko-KR" sz="1400" spc="-150" dirty="0" smtClean="0"/>
              <a:t>)</a:t>
            </a:r>
            <a:r>
              <a:rPr lang="ko-KR" altLang="en-US" sz="1400" spc="-150" dirty="0" smtClean="0"/>
              <a:t>을 하는 바쁜 소상공인들을 위한 </a:t>
            </a:r>
            <a:r>
              <a:rPr lang="ko-KR" altLang="en-US" sz="1400" spc="-150" dirty="0" err="1" smtClean="0"/>
              <a:t>맞춤식</a:t>
            </a:r>
            <a:r>
              <a:rPr lang="ko-KR" altLang="en-US" sz="1400" spc="-150" dirty="0" smtClean="0"/>
              <a:t> 간편 경영관리프로그램입니다</a:t>
            </a:r>
            <a:r>
              <a:rPr lang="en-US" altLang="ko-KR" sz="1400" spc="-150" dirty="0" smtClean="0"/>
              <a:t>.</a:t>
            </a:r>
          </a:p>
        </p:txBody>
      </p:sp>
      <p:sp>
        <p:nvSpPr>
          <p:cNvPr id="19" name="타원 18"/>
          <p:cNvSpPr/>
          <p:nvPr/>
        </p:nvSpPr>
        <p:spPr>
          <a:xfrm>
            <a:off x="1103857" y="3006680"/>
            <a:ext cx="1656184" cy="155108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sp>
        <p:nvSpPr>
          <p:cNvPr id="20" name="타원 19"/>
          <p:cNvSpPr/>
          <p:nvPr/>
        </p:nvSpPr>
        <p:spPr>
          <a:xfrm>
            <a:off x="3684155" y="2996952"/>
            <a:ext cx="1656184" cy="155108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sp>
        <p:nvSpPr>
          <p:cNvPr id="21" name="타원 20"/>
          <p:cNvSpPr/>
          <p:nvPr/>
        </p:nvSpPr>
        <p:spPr>
          <a:xfrm>
            <a:off x="6362472" y="3006680"/>
            <a:ext cx="1656184" cy="155108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1200" dirty="0"/>
          </a:p>
        </p:txBody>
      </p:sp>
      <p:sp>
        <p:nvSpPr>
          <p:cNvPr id="23" name="덧셈 기호 22"/>
          <p:cNvSpPr/>
          <p:nvPr/>
        </p:nvSpPr>
        <p:spPr>
          <a:xfrm>
            <a:off x="3030648" y="3582534"/>
            <a:ext cx="344134" cy="321548"/>
          </a:xfrm>
          <a:prstGeom prst="mathPlus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4" name="덧셈 기호 23"/>
          <p:cNvSpPr/>
          <p:nvPr/>
        </p:nvSpPr>
        <p:spPr>
          <a:xfrm>
            <a:off x="5658298" y="3611718"/>
            <a:ext cx="344134" cy="321548"/>
          </a:xfrm>
          <a:prstGeom prst="mathPlus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직사각형 2"/>
          <p:cNvSpPr/>
          <p:nvPr/>
        </p:nvSpPr>
        <p:spPr>
          <a:xfrm>
            <a:off x="3478981" y="4708694"/>
            <a:ext cx="20222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ko-KR" altLang="en-US" sz="12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회계지식이 없는 사용자도</a:t>
            </a:r>
            <a:endParaRPr lang="en-US" altLang="ko-KR" sz="12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defRPr/>
            </a:pPr>
            <a:r>
              <a:rPr lang="ko-KR" altLang="en-US" sz="12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쉽게 경영관리 할 수 있는</a:t>
            </a:r>
            <a:endParaRPr lang="en-US" altLang="ko-KR" sz="12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defRPr/>
            </a:pPr>
            <a:r>
              <a:rPr lang="ko-KR" altLang="en-US" sz="12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프로그램</a:t>
            </a:r>
            <a:endParaRPr lang="en-US" altLang="ko-KR" sz="12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" name="직사각형 6"/>
          <p:cNvSpPr/>
          <p:nvPr/>
        </p:nvSpPr>
        <p:spPr>
          <a:xfrm>
            <a:off x="6161992" y="4698310"/>
            <a:ext cx="208241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ko-KR" altLang="en-US" sz="12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세무사무소의 기장업무 </a:t>
            </a:r>
            <a:endParaRPr lang="en-US" altLang="ko-KR" sz="12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defRPr/>
            </a:pPr>
            <a:r>
              <a:rPr lang="ko-KR" altLang="en-US" sz="12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단축과 수임업체와의 </a:t>
            </a:r>
            <a:endParaRPr lang="en-US" altLang="ko-KR" sz="1200" dirty="0" smtClean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defRPr/>
            </a:pPr>
            <a:r>
              <a:rPr lang="ko-KR" altLang="en-US" sz="12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커뮤니케이션 </a:t>
            </a:r>
            <a:r>
              <a:rPr lang="ko-KR" altLang="en-US" sz="120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확대</a:t>
            </a:r>
            <a:endParaRPr lang="en-US" altLang="ko-KR" sz="12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1128906" y="3429870"/>
            <a:ext cx="160195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b="1" dirty="0" smtClean="0">
                <a:solidFill>
                  <a:schemeClr val="bg1"/>
                </a:solidFill>
              </a:rPr>
              <a:t>저렴한</a:t>
            </a:r>
            <a:endParaRPr lang="en-US" altLang="ko-KR" sz="1600" b="1" dirty="0" smtClean="0">
              <a:solidFill>
                <a:schemeClr val="bg1"/>
              </a:solidFill>
            </a:endParaRPr>
          </a:p>
          <a:p>
            <a:pPr algn="ctr"/>
            <a:r>
              <a:rPr lang="ko-KR" altLang="en-US" sz="1600" b="1" dirty="0" smtClean="0">
                <a:solidFill>
                  <a:schemeClr val="bg1"/>
                </a:solidFill>
              </a:rPr>
              <a:t>가</a:t>
            </a:r>
            <a:r>
              <a:rPr lang="ko-KR" altLang="en-US" sz="1600" b="1" dirty="0">
                <a:solidFill>
                  <a:schemeClr val="bg1"/>
                </a:solidFill>
              </a:rPr>
              <a:t>격</a:t>
            </a:r>
          </a:p>
        </p:txBody>
      </p:sp>
      <p:sp>
        <p:nvSpPr>
          <p:cNvPr id="25" name="직사각형 24"/>
          <p:cNvSpPr/>
          <p:nvPr/>
        </p:nvSpPr>
        <p:spPr>
          <a:xfrm>
            <a:off x="4019180" y="3420289"/>
            <a:ext cx="100540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600" b="1" dirty="0" smtClean="0">
                <a:solidFill>
                  <a:schemeClr val="bg1"/>
                </a:solidFill>
              </a:rPr>
              <a:t>간편</a:t>
            </a:r>
            <a:endParaRPr lang="en-US" altLang="ko-KR" sz="1600" b="1" dirty="0" smtClean="0">
              <a:solidFill>
                <a:schemeClr val="bg1"/>
              </a:solidFill>
            </a:endParaRPr>
          </a:p>
          <a:p>
            <a:pPr algn="ctr"/>
            <a:r>
              <a:rPr lang="ko-KR" altLang="en-US" sz="1600" b="1" dirty="0" smtClean="0">
                <a:solidFill>
                  <a:schemeClr val="bg1"/>
                </a:solidFill>
              </a:rPr>
              <a:t>경영</a:t>
            </a:r>
            <a:r>
              <a:rPr lang="ko-KR" altLang="en-US" sz="1600" b="1" dirty="0">
                <a:solidFill>
                  <a:schemeClr val="bg1"/>
                </a:solidFill>
              </a:rPr>
              <a:t>관</a:t>
            </a:r>
            <a:r>
              <a:rPr lang="ko-KR" altLang="en-US" sz="1600" b="1" dirty="0" smtClean="0">
                <a:solidFill>
                  <a:schemeClr val="bg1"/>
                </a:solidFill>
              </a:rPr>
              <a:t>리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26" name="직사각형 25"/>
          <p:cNvSpPr/>
          <p:nvPr/>
        </p:nvSpPr>
        <p:spPr>
          <a:xfrm>
            <a:off x="6463937" y="3384580"/>
            <a:ext cx="1560042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ko-KR" altLang="en-US" sz="1600" b="1" dirty="0" smtClean="0">
                <a:solidFill>
                  <a:schemeClr val="bg1"/>
                </a:solidFill>
              </a:rPr>
              <a:t>세무사무소와 </a:t>
            </a:r>
            <a:endParaRPr lang="en-US" altLang="ko-KR" sz="1600" b="1" dirty="0" smtClean="0">
              <a:solidFill>
                <a:schemeClr val="bg1"/>
              </a:solidFill>
            </a:endParaRPr>
          </a:p>
          <a:p>
            <a:pPr algn="ctr"/>
            <a:r>
              <a:rPr lang="ko-KR" altLang="en-US" sz="1600" b="1" dirty="0" smtClean="0">
                <a:solidFill>
                  <a:schemeClr val="bg1"/>
                </a:solidFill>
              </a:rPr>
              <a:t>실시간 데이터 </a:t>
            </a:r>
            <a:endParaRPr lang="en-US" altLang="ko-KR" sz="1600" b="1" dirty="0" smtClean="0">
              <a:solidFill>
                <a:schemeClr val="bg1"/>
              </a:solidFill>
            </a:endParaRPr>
          </a:p>
          <a:p>
            <a:pPr algn="ctr"/>
            <a:r>
              <a:rPr lang="ko-KR" altLang="en-US" sz="1600" b="1" dirty="0" smtClean="0">
                <a:solidFill>
                  <a:schemeClr val="bg1"/>
                </a:solidFill>
              </a:rPr>
              <a:t>연동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961016" y="4767535"/>
            <a:ext cx="1941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ko-KR" altLang="en-US" sz="12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업체최저가격으로</a:t>
            </a:r>
            <a:endParaRPr lang="en-US" altLang="ko-KR" sz="1200" dirty="0" smtClean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>
              <a:defRPr/>
            </a:pPr>
            <a:r>
              <a:rPr lang="ko-KR" altLang="en-US" sz="120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프로그램 구입가능</a:t>
            </a:r>
            <a:endParaRPr lang="en-US" altLang="ko-KR" sz="12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20137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직사각형 32"/>
          <p:cNvSpPr/>
          <p:nvPr/>
        </p:nvSpPr>
        <p:spPr bwMode="auto">
          <a:xfrm>
            <a:off x="453551" y="2882527"/>
            <a:ext cx="3830417" cy="381000"/>
          </a:xfrm>
          <a:prstGeom prst="rect">
            <a:avLst/>
          </a:prstGeom>
          <a:solidFill>
            <a:srgbClr val="333333"/>
          </a:solidFill>
          <a:ln w="2857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ko-KR" altLang="en-US" smtClean="0">
              <a:ea typeface="굴림" pitchFamily="50" charset="-127"/>
            </a:endParaRPr>
          </a:p>
        </p:txBody>
      </p:sp>
      <p:sp>
        <p:nvSpPr>
          <p:cNvPr id="36" name="직사각형 35"/>
          <p:cNvSpPr/>
          <p:nvPr/>
        </p:nvSpPr>
        <p:spPr bwMode="auto">
          <a:xfrm>
            <a:off x="453550" y="4380124"/>
            <a:ext cx="3830417" cy="381000"/>
          </a:xfrm>
          <a:prstGeom prst="rect">
            <a:avLst/>
          </a:prstGeom>
          <a:solidFill>
            <a:srgbClr val="333333"/>
          </a:solidFill>
          <a:ln w="2857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ko-KR" altLang="en-US" smtClean="0">
              <a:ea typeface="굴림" pitchFamily="50" charset="-127"/>
            </a:endParaRPr>
          </a:p>
        </p:txBody>
      </p:sp>
      <p:sp>
        <p:nvSpPr>
          <p:cNvPr id="37" name="직사각형 36"/>
          <p:cNvSpPr/>
          <p:nvPr/>
        </p:nvSpPr>
        <p:spPr bwMode="auto">
          <a:xfrm>
            <a:off x="4453250" y="4393966"/>
            <a:ext cx="3830417" cy="381000"/>
          </a:xfrm>
          <a:prstGeom prst="rect">
            <a:avLst/>
          </a:prstGeom>
          <a:solidFill>
            <a:srgbClr val="333333"/>
          </a:solidFill>
          <a:ln w="2857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ko-KR" altLang="en-US" smtClean="0">
              <a:ea typeface="굴림" pitchFamily="50" charset="-127"/>
            </a:endParaRPr>
          </a:p>
        </p:txBody>
      </p:sp>
      <p:sp>
        <p:nvSpPr>
          <p:cNvPr id="30" name="직사각형 29"/>
          <p:cNvSpPr/>
          <p:nvPr/>
        </p:nvSpPr>
        <p:spPr bwMode="auto">
          <a:xfrm>
            <a:off x="4456171" y="1328893"/>
            <a:ext cx="3893786" cy="381000"/>
          </a:xfrm>
          <a:prstGeom prst="rect">
            <a:avLst/>
          </a:prstGeom>
          <a:solidFill>
            <a:srgbClr val="333333"/>
          </a:solidFill>
          <a:ln w="2857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ko-KR" altLang="en-US" smtClean="0">
              <a:ea typeface="굴림" pitchFamily="50" charset="-127"/>
            </a:endParaRPr>
          </a:p>
        </p:txBody>
      </p:sp>
      <p:sp>
        <p:nvSpPr>
          <p:cNvPr id="23" name="직사각형 22"/>
          <p:cNvSpPr/>
          <p:nvPr/>
        </p:nvSpPr>
        <p:spPr bwMode="auto">
          <a:xfrm>
            <a:off x="453551" y="1335849"/>
            <a:ext cx="3830417" cy="381000"/>
          </a:xfrm>
          <a:prstGeom prst="rect">
            <a:avLst/>
          </a:prstGeom>
          <a:solidFill>
            <a:srgbClr val="333333"/>
          </a:solidFill>
          <a:ln w="2857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ko-KR" altLang="en-US" smtClean="0">
              <a:ea typeface="굴림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617376" y="692696"/>
            <a:ext cx="5256584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176613" y="334541"/>
            <a:ext cx="252024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spc="-150" dirty="0" smtClean="0">
                <a:solidFill>
                  <a:schemeClr val="tx2">
                    <a:lumMod val="50000"/>
                  </a:schemeClr>
                </a:solidFill>
              </a:rPr>
              <a:t>                        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소기업 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/ SOHO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상공인 대상</a:t>
            </a:r>
            <a:endParaRPr lang="en-US" altLang="ko-KR" sz="10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altLang="ko-KR" sz="1600" b="1" dirty="0" smtClean="0">
                <a:solidFill>
                  <a:schemeClr val="tx2">
                    <a:lumMod val="50000"/>
                  </a:schemeClr>
                </a:solidFill>
              </a:rPr>
              <a:t>NO.1 </a:t>
            </a:r>
            <a:r>
              <a:rPr lang="ko-KR" altLang="en-US" sz="1600" b="1" dirty="0" smtClean="0">
                <a:solidFill>
                  <a:schemeClr val="tx2">
                    <a:lumMod val="50000"/>
                  </a:schemeClr>
                </a:solidFill>
              </a:rPr>
              <a:t>경영관리 프로그램</a:t>
            </a:r>
            <a:endParaRPr lang="ko-KR" altLang="en-US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45368" y="5952754"/>
            <a:ext cx="7992888" cy="57259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/>
        </p:nvGrpSpPr>
        <p:grpSpPr>
          <a:xfrm>
            <a:off x="6904026" y="5744887"/>
            <a:ext cx="1673142" cy="540627"/>
            <a:chOff x="6826202" y="5628151"/>
            <a:chExt cx="1673142" cy="540627"/>
          </a:xfrm>
        </p:grpSpPr>
        <p:sp>
          <p:nvSpPr>
            <p:cNvPr id="13" name="직사각형 12"/>
            <p:cNvSpPr/>
            <p:nvPr/>
          </p:nvSpPr>
          <p:spPr>
            <a:xfrm rot="19126552">
              <a:off x="6826202" y="5628151"/>
              <a:ext cx="469014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7020272" y="5736730"/>
              <a:ext cx="1479072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545368" y="5800698"/>
            <a:ext cx="7992888" cy="10184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002060"/>
              </a:solidFill>
            </a:endParaRPr>
          </a:p>
        </p:txBody>
      </p:sp>
      <p:pic>
        <p:nvPicPr>
          <p:cNvPr id="1026" name="Picture 2" descr="D:\뉴젠_김영주\로고\뉴젠솔루션_로고(투명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7684" y="5970640"/>
            <a:ext cx="1261483" cy="28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직사각형 34"/>
          <p:cNvSpPr/>
          <p:nvPr/>
        </p:nvSpPr>
        <p:spPr>
          <a:xfrm>
            <a:off x="924070" y="296973"/>
            <a:ext cx="34319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2000" b="1" dirty="0" err="1" smtClean="0">
                <a:latin typeface="맑은 고딕" pitchFamily="50" charset="-127"/>
                <a:ea typeface="맑은 고딕" pitchFamily="50" charset="-127"/>
              </a:rPr>
              <a:t>Bi</a:t>
            </a:r>
            <a:r>
              <a:rPr lang="en-US" altLang="ko-KR" sz="1400" b="1" dirty="0" err="1" smtClean="0">
                <a:latin typeface="맑은 고딕" pitchFamily="50" charset="-127"/>
                <a:ea typeface="맑은 고딕" pitchFamily="50" charset="-127"/>
              </a:rPr>
              <a:t>n</a:t>
            </a:r>
            <a:r>
              <a:rPr lang="en-US" altLang="ko-KR" sz="2000" b="1" dirty="0" err="1" smtClean="0">
                <a:latin typeface="맑은 고딕" pitchFamily="50" charset="-127"/>
                <a:ea typeface="맑은 고딕" pitchFamily="50" charset="-127"/>
              </a:rPr>
              <a:t>Go</a:t>
            </a:r>
            <a:r>
              <a:rPr lang="en-US" altLang="ko-KR" sz="2000" dirty="0" smtClean="0"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b="1" spc="-150" dirty="0" smtClean="0">
                <a:solidFill>
                  <a:srgbClr val="1C1C1C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빙고</a:t>
            </a:r>
            <a:r>
              <a:rPr lang="en-US" altLang="ko-KR" sz="2000" b="1" spc="-150" dirty="0" smtClean="0">
                <a:solidFill>
                  <a:srgbClr val="1C1C1C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sz="2000" b="1" spc="-150" dirty="0" smtClean="0">
                <a:solidFill>
                  <a:srgbClr val="1C1C1C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만의 특장점</a:t>
            </a:r>
            <a:endParaRPr lang="en-US" altLang="ko-KR" sz="2000" b="1" spc="-150" dirty="0">
              <a:solidFill>
                <a:srgbClr val="1C1C1C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3927" y="1377151"/>
            <a:ext cx="36199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1. 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초보자도 쉽게 사용할 수 있는 간편한 입력방식</a:t>
            </a:r>
            <a:endParaRPr lang="en-US" altLang="ko-KR" sz="1200" b="1" dirty="0" smtClean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53251" y="1377151"/>
            <a:ext cx="39276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2</a:t>
            </a:r>
            <a:r>
              <a:rPr lang="en-US" altLang="ko-KR" sz="1200" b="1" dirty="0" smtClean="0">
                <a:solidFill>
                  <a:schemeClr val="bg1"/>
                </a:solidFill>
              </a:rPr>
              <a:t>. 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간편 조회만으로 매입매출 및 채권채무관리가 가능 </a:t>
            </a:r>
            <a:endParaRPr lang="en-US" altLang="ko-KR" sz="1200" b="1" dirty="0" smtClean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0756" y="2928803"/>
            <a:ext cx="3243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>
                <a:solidFill>
                  <a:schemeClr val="bg1"/>
                </a:solidFill>
              </a:rPr>
              <a:t>3</a:t>
            </a:r>
            <a:r>
              <a:rPr lang="en-US" altLang="ko-KR" sz="1200" b="1" dirty="0" smtClean="0">
                <a:solidFill>
                  <a:schemeClr val="bg1"/>
                </a:solidFill>
              </a:rPr>
              <a:t>. 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간편한 전자세금계산서</a:t>
            </a:r>
            <a:r>
              <a:rPr lang="en-US" altLang="ko-KR" sz="1200" b="1" dirty="0" smtClean="0">
                <a:solidFill>
                  <a:schemeClr val="bg1"/>
                </a:solidFill>
              </a:rPr>
              <a:t>, 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거래명세표 발행 </a:t>
            </a:r>
            <a:endParaRPr lang="en-US" altLang="ko-KR" sz="1200" b="1" dirty="0" smtClean="0">
              <a:solidFill>
                <a:schemeClr val="bg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1785" y="4427397"/>
            <a:ext cx="33121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5. 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자금흐름을 한눈에 파악할 수 있는 현황표 </a:t>
            </a:r>
            <a:endParaRPr lang="en-US" altLang="ko-KR" sz="1200" b="1" dirty="0" smtClean="0">
              <a:solidFill>
                <a:schemeClr val="bg1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464297" y="4444000"/>
            <a:ext cx="35654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6. 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세무사무소와의 손쉬운 데이터 공유 및 컨설팅</a:t>
            </a:r>
            <a:endParaRPr lang="en-US" altLang="ko-KR" sz="1200" b="1" dirty="0" smtClean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97868" y="1764349"/>
            <a:ext cx="36359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-</a:t>
            </a:r>
            <a:r>
              <a:rPr lang="ko-KR" altLang="en-US" sz="1000" dirty="0" smtClean="0"/>
              <a:t>쉽게 알아볼 수 있는 직관적</a:t>
            </a:r>
            <a:r>
              <a:rPr lang="en-US" altLang="ko-KR" sz="1000" dirty="0" smtClean="0"/>
              <a:t> </a:t>
            </a:r>
            <a:r>
              <a:rPr lang="ko-KR" altLang="en-US" sz="1000" dirty="0" smtClean="0"/>
              <a:t>메뉴 구성 및 직관적 입력방식 </a:t>
            </a:r>
            <a:endParaRPr lang="en-US" altLang="ko-KR" sz="1000" dirty="0" smtClean="0"/>
          </a:p>
          <a:p>
            <a:r>
              <a:rPr lang="en-US" altLang="ko-KR" sz="1000" dirty="0" smtClean="0"/>
              <a:t>-</a:t>
            </a:r>
            <a:r>
              <a:rPr lang="ko-KR" altLang="en-US" sz="1000" dirty="0" smtClean="0"/>
              <a:t>누구나 쉽게 사용할 수 있는 장부 구성</a:t>
            </a:r>
            <a:endParaRPr lang="en-US" altLang="ko-KR" sz="1000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498626" y="4799474"/>
            <a:ext cx="87876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-</a:t>
            </a:r>
            <a:r>
              <a:rPr lang="ko-KR" altLang="en-US" sz="1000" dirty="0" smtClean="0"/>
              <a:t>자금현황</a:t>
            </a:r>
            <a:endParaRPr lang="en-US" altLang="ko-KR" sz="1000" dirty="0" smtClean="0"/>
          </a:p>
          <a:p>
            <a:r>
              <a:rPr lang="en-US" altLang="ko-KR" sz="1000" dirty="0" smtClean="0"/>
              <a:t>-</a:t>
            </a:r>
            <a:r>
              <a:rPr lang="ko-KR" altLang="en-US" sz="1000" dirty="0" smtClean="0"/>
              <a:t>예금현황</a:t>
            </a:r>
            <a:endParaRPr lang="en-US" altLang="ko-KR" sz="1000" dirty="0" smtClean="0"/>
          </a:p>
          <a:p>
            <a:r>
              <a:rPr lang="en-US" altLang="ko-KR" sz="1000" dirty="0"/>
              <a:t>-</a:t>
            </a:r>
            <a:r>
              <a:rPr lang="ko-KR" altLang="en-US" sz="1000" dirty="0"/>
              <a:t>부가세현황</a:t>
            </a:r>
            <a:endParaRPr lang="en-US" altLang="ko-KR" sz="1000" dirty="0"/>
          </a:p>
          <a:p>
            <a:r>
              <a:rPr lang="en-US" altLang="ko-KR" sz="1000" dirty="0" smtClean="0"/>
              <a:t>-</a:t>
            </a:r>
            <a:r>
              <a:rPr lang="ko-KR" altLang="en-US" sz="1000" dirty="0" smtClean="0"/>
              <a:t>손익현황</a:t>
            </a:r>
            <a:endParaRPr lang="en-US" altLang="ko-KR" sz="1000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4427984" y="1764349"/>
            <a:ext cx="21675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-</a:t>
            </a:r>
            <a:r>
              <a:rPr lang="ko-KR" altLang="en-US" sz="1000" dirty="0" smtClean="0"/>
              <a:t>입력은 최소</a:t>
            </a:r>
            <a:r>
              <a:rPr lang="en-US" altLang="ko-KR" sz="1000" dirty="0" smtClean="0"/>
              <a:t>, </a:t>
            </a:r>
            <a:r>
              <a:rPr lang="ko-KR" altLang="en-US" sz="1000" dirty="0" smtClean="0"/>
              <a:t>조회는 최대</a:t>
            </a:r>
            <a:endParaRPr lang="en-US" altLang="ko-KR" sz="1000" dirty="0" smtClean="0"/>
          </a:p>
          <a:p>
            <a:r>
              <a:rPr lang="en-US" altLang="ko-KR" sz="1000" dirty="0" smtClean="0"/>
              <a:t>-</a:t>
            </a:r>
            <a:r>
              <a:rPr lang="ko-KR" altLang="en-US" sz="1000" dirty="0" smtClean="0"/>
              <a:t>일괄거래를 포함한 매입매출현황</a:t>
            </a:r>
            <a:endParaRPr lang="en-US" altLang="ko-KR" sz="1000" dirty="0" smtClean="0"/>
          </a:p>
          <a:p>
            <a:r>
              <a:rPr lang="en-US" altLang="ko-KR" sz="1000" dirty="0" smtClean="0"/>
              <a:t>-</a:t>
            </a:r>
            <a:r>
              <a:rPr lang="ko-KR" altLang="en-US" sz="1000" dirty="0"/>
              <a:t>거래처별 </a:t>
            </a:r>
            <a:r>
              <a:rPr lang="ko-KR" altLang="en-US" sz="1000" dirty="0" smtClean="0"/>
              <a:t>외상잔액 한눈에 파악</a:t>
            </a:r>
            <a:endParaRPr lang="en-US" altLang="ko-KR" sz="1000" dirty="0" smtClean="0"/>
          </a:p>
          <a:p>
            <a:r>
              <a:rPr lang="en-US" altLang="ko-KR" sz="1000" dirty="0" smtClean="0"/>
              <a:t>-</a:t>
            </a:r>
            <a:r>
              <a:rPr lang="ko-KR" altLang="en-US" sz="1000" dirty="0" smtClean="0"/>
              <a:t>채권연령분석</a:t>
            </a:r>
            <a:endParaRPr lang="en-US" altLang="ko-KR" sz="1000" dirty="0" smtClean="0"/>
          </a:p>
        </p:txBody>
      </p:sp>
      <p:sp>
        <p:nvSpPr>
          <p:cNvPr id="28" name="TextBox 27"/>
          <p:cNvSpPr txBox="1"/>
          <p:nvPr/>
        </p:nvSpPr>
        <p:spPr>
          <a:xfrm>
            <a:off x="428284" y="3314696"/>
            <a:ext cx="2949846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-</a:t>
            </a:r>
            <a:r>
              <a:rPr lang="ko-KR" altLang="en-US" sz="1000" dirty="0" smtClean="0"/>
              <a:t>전자세금계산서 무료 발행 </a:t>
            </a:r>
            <a:endParaRPr lang="en-US" altLang="ko-KR" sz="1000" dirty="0" smtClean="0"/>
          </a:p>
          <a:p>
            <a:r>
              <a:rPr lang="en-US" altLang="ko-KR" sz="1000" dirty="0" smtClean="0"/>
              <a:t>-</a:t>
            </a:r>
            <a:r>
              <a:rPr lang="ko-KR" altLang="en-US" sz="1000" dirty="0" smtClean="0"/>
              <a:t>거래명세표 및 기간별 세금계산서 합계 발행</a:t>
            </a:r>
            <a:r>
              <a:rPr lang="en-US" altLang="ko-KR" sz="1000" dirty="0" smtClean="0"/>
              <a:t>  </a:t>
            </a:r>
          </a:p>
          <a:p>
            <a:r>
              <a:rPr lang="en-US" altLang="ko-KR" sz="1000" dirty="0" smtClean="0"/>
              <a:t>-</a:t>
            </a:r>
            <a:r>
              <a:rPr lang="ko-KR" altLang="en-US" sz="1000" dirty="0" smtClean="0"/>
              <a:t>수정 세금계산서 발행도 척척</a:t>
            </a:r>
            <a:r>
              <a:rPr lang="en-US" altLang="ko-KR" sz="1000" dirty="0" smtClean="0"/>
              <a:t>!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456393" y="4812107"/>
            <a:ext cx="380264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-</a:t>
            </a:r>
            <a:r>
              <a:rPr lang="ko-KR" altLang="en-US" sz="1000" dirty="0" smtClean="0"/>
              <a:t>각종 신고 업무를 위한 데이터 실시간 전송</a:t>
            </a:r>
            <a:endParaRPr lang="en-US" altLang="ko-KR" sz="1000" dirty="0" smtClean="0"/>
          </a:p>
          <a:p>
            <a:r>
              <a:rPr lang="en-US" altLang="ko-KR" sz="1000" dirty="0" smtClean="0"/>
              <a:t>-</a:t>
            </a:r>
            <a:r>
              <a:rPr lang="ko-KR" altLang="en-US" sz="1000" dirty="0" smtClean="0"/>
              <a:t>회사의 경영현황을 세무사무소에서 실시간으로 컨설팅 가능 </a:t>
            </a:r>
            <a:endParaRPr lang="en-US" altLang="ko-KR" sz="1000" dirty="0" smtClean="0"/>
          </a:p>
          <a:p>
            <a:r>
              <a:rPr lang="en-US" altLang="ko-KR" sz="1000" dirty="0" smtClean="0"/>
              <a:t>-</a:t>
            </a:r>
            <a:r>
              <a:rPr lang="ko-KR" altLang="en-US" sz="1000" dirty="0" smtClean="0"/>
              <a:t>신고내역 보고서 수신 가능</a:t>
            </a:r>
            <a:endParaRPr lang="en-US" altLang="ko-KR" sz="1000" dirty="0" smtClean="0"/>
          </a:p>
        </p:txBody>
      </p:sp>
      <p:sp>
        <p:nvSpPr>
          <p:cNvPr id="31" name="직사각형 30"/>
          <p:cNvSpPr/>
          <p:nvPr/>
        </p:nvSpPr>
        <p:spPr bwMode="auto">
          <a:xfrm>
            <a:off x="4427984" y="2866152"/>
            <a:ext cx="3830417" cy="381000"/>
          </a:xfrm>
          <a:prstGeom prst="rect">
            <a:avLst/>
          </a:prstGeom>
          <a:solidFill>
            <a:srgbClr val="333333"/>
          </a:solidFill>
          <a:ln w="28575" cap="flat" cmpd="sng" algn="ctr">
            <a:solidFill>
              <a:schemeClr val="bg2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endParaRPr lang="ko-KR" altLang="en-US" smtClean="0">
              <a:ea typeface="굴림" pitchFamily="50" charset="-127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4484748" y="2910778"/>
            <a:ext cx="348357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200" b="1" dirty="0" smtClean="0">
                <a:solidFill>
                  <a:schemeClr val="bg1"/>
                </a:solidFill>
              </a:rPr>
              <a:t>4. </a:t>
            </a:r>
            <a:r>
              <a:rPr lang="ko-KR" altLang="en-US" sz="1200" b="1" dirty="0" smtClean="0">
                <a:solidFill>
                  <a:schemeClr val="bg1"/>
                </a:solidFill>
              </a:rPr>
              <a:t>간편한 통장 및 부가세 증빙자료 조회  </a:t>
            </a:r>
            <a:endParaRPr lang="en-US" altLang="ko-KR" sz="1200" b="1" dirty="0" smtClean="0">
              <a:solidFill>
                <a:schemeClr val="bg1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475555" y="3321028"/>
            <a:ext cx="3834704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/>
              <a:t>-</a:t>
            </a:r>
            <a:r>
              <a:rPr lang="ko-KR" altLang="en-US" sz="1000" dirty="0"/>
              <a:t>원 클릭으로 모든 통장거래내역 통합조회 가능 </a:t>
            </a:r>
            <a:endParaRPr lang="en-US" altLang="ko-KR" sz="1000" dirty="0" smtClean="0"/>
          </a:p>
          <a:p>
            <a:r>
              <a:rPr lang="en-US" altLang="ko-KR" sz="1000" dirty="0" smtClean="0"/>
              <a:t>-</a:t>
            </a:r>
            <a:r>
              <a:rPr lang="ko-KR" altLang="en-US" sz="1000" dirty="0" smtClean="0"/>
              <a:t>국세청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이세로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에 등록된 전자세금계산서</a:t>
            </a:r>
            <a:r>
              <a:rPr lang="en-US" altLang="ko-KR" sz="1000" dirty="0" smtClean="0"/>
              <a:t>/</a:t>
            </a:r>
            <a:r>
              <a:rPr lang="ko-KR" altLang="en-US" sz="1000" dirty="0" smtClean="0"/>
              <a:t>계산서 매입매출조회</a:t>
            </a:r>
            <a:endParaRPr lang="en-US" altLang="ko-KR" sz="1000" dirty="0" smtClean="0"/>
          </a:p>
          <a:p>
            <a:r>
              <a:rPr lang="en-US" altLang="ko-KR" sz="1000" dirty="0" smtClean="0"/>
              <a:t>-</a:t>
            </a:r>
            <a:r>
              <a:rPr lang="ko-KR" altLang="en-US" sz="1000" dirty="0" smtClean="0"/>
              <a:t>현금영수증</a:t>
            </a:r>
            <a:r>
              <a:rPr lang="en-US" altLang="ko-KR" sz="1000" dirty="0" smtClean="0"/>
              <a:t>(</a:t>
            </a:r>
            <a:r>
              <a:rPr lang="ko-KR" altLang="en-US" sz="1000" dirty="0" smtClean="0"/>
              <a:t>국세청</a:t>
            </a:r>
            <a:r>
              <a:rPr lang="en-US" altLang="ko-KR" sz="1000" dirty="0" smtClean="0"/>
              <a:t>)</a:t>
            </a:r>
            <a:r>
              <a:rPr lang="ko-KR" altLang="en-US" sz="1000" dirty="0" smtClean="0"/>
              <a:t> 매입매출 조회</a:t>
            </a:r>
            <a:endParaRPr lang="en-US" altLang="ko-KR" sz="1000" dirty="0" smtClean="0"/>
          </a:p>
          <a:p>
            <a:r>
              <a:rPr lang="en-US" altLang="ko-KR" sz="1000" dirty="0" smtClean="0"/>
              <a:t>-</a:t>
            </a:r>
            <a:r>
              <a:rPr lang="ko-KR" altLang="en-US" sz="1000" dirty="0" smtClean="0"/>
              <a:t>여신금융협회 및 신용카드 매입매출조회</a:t>
            </a:r>
            <a:endParaRPr lang="en-US" altLang="ko-KR" sz="1000" dirty="0" smtClean="0"/>
          </a:p>
          <a:p>
            <a:r>
              <a:rPr lang="en-US" altLang="ko-KR" sz="1000" dirty="0" smtClean="0"/>
              <a:t>-</a:t>
            </a:r>
            <a:r>
              <a:rPr lang="ko-KR" altLang="en-US" sz="1000" dirty="0" smtClean="0"/>
              <a:t>거래입</a:t>
            </a:r>
            <a:r>
              <a:rPr lang="ko-KR" altLang="en-US" sz="1000" dirty="0"/>
              <a:t>력</a:t>
            </a:r>
            <a:r>
              <a:rPr lang="ko-KR" altLang="en-US" sz="1000" dirty="0" smtClean="0"/>
              <a:t> 연계</a:t>
            </a:r>
            <a:endParaRPr lang="en-US" altLang="ko-KR" sz="1000" dirty="0" smtClean="0"/>
          </a:p>
        </p:txBody>
      </p:sp>
    </p:spTree>
    <p:extLst>
      <p:ext uri="{BB962C8B-B14F-4D97-AF65-F5344CB8AC3E}">
        <p14:creationId xmlns:p14="http://schemas.microsoft.com/office/powerpoint/2010/main" xmlns="" val="930107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AutoShape 92"/>
          <p:cNvSpPr>
            <a:spLocks noChangeArrowheads="1"/>
          </p:cNvSpPr>
          <p:nvPr/>
        </p:nvSpPr>
        <p:spPr bwMode="auto">
          <a:xfrm rot="5400000" flipH="1">
            <a:off x="3894451" y="2162544"/>
            <a:ext cx="674358" cy="54097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4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617376" y="692696"/>
            <a:ext cx="5256584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176613" y="334541"/>
            <a:ext cx="252024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spc="-150" dirty="0" smtClean="0">
                <a:solidFill>
                  <a:schemeClr val="tx2">
                    <a:lumMod val="50000"/>
                  </a:schemeClr>
                </a:solidFill>
              </a:rPr>
              <a:t>                        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소기업 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/ SOHO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상공인 대상</a:t>
            </a:r>
            <a:endParaRPr lang="en-US" altLang="ko-KR" sz="10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altLang="ko-KR" sz="1600" b="1" dirty="0" smtClean="0">
                <a:solidFill>
                  <a:schemeClr val="tx2">
                    <a:lumMod val="50000"/>
                  </a:schemeClr>
                </a:solidFill>
              </a:rPr>
              <a:t>NO.1 </a:t>
            </a:r>
            <a:r>
              <a:rPr lang="ko-KR" altLang="en-US" sz="1600" b="1" dirty="0" smtClean="0">
                <a:solidFill>
                  <a:schemeClr val="tx2">
                    <a:lumMod val="50000"/>
                  </a:schemeClr>
                </a:solidFill>
              </a:rPr>
              <a:t>경영관리 프로그램</a:t>
            </a:r>
            <a:endParaRPr lang="ko-KR" altLang="en-US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45368" y="5952754"/>
            <a:ext cx="7992888" cy="57259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/>
        </p:nvGrpSpPr>
        <p:grpSpPr>
          <a:xfrm>
            <a:off x="6904026" y="5744887"/>
            <a:ext cx="1673142" cy="540627"/>
            <a:chOff x="6826202" y="5628151"/>
            <a:chExt cx="1673142" cy="540627"/>
          </a:xfrm>
        </p:grpSpPr>
        <p:sp>
          <p:nvSpPr>
            <p:cNvPr id="13" name="직사각형 12"/>
            <p:cNvSpPr/>
            <p:nvPr/>
          </p:nvSpPr>
          <p:spPr>
            <a:xfrm rot="19126552">
              <a:off x="6826202" y="5628151"/>
              <a:ext cx="469014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7020272" y="5736730"/>
              <a:ext cx="1479072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545368" y="5800698"/>
            <a:ext cx="7992888" cy="10184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002060"/>
              </a:solidFill>
            </a:endParaRPr>
          </a:p>
        </p:txBody>
      </p:sp>
      <p:pic>
        <p:nvPicPr>
          <p:cNvPr id="1026" name="Picture 2" descr="D:\뉴젠_김영주\로고\뉴젠솔루션_로고(투명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7684" y="5970640"/>
            <a:ext cx="1261483" cy="28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AutoShape 92"/>
          <p:cNvSpPr>
            <a:spLocks noChangeArrowheads="1"/>
          </p:cNvSpPr>
          <p:nvPr/>
        </p:nvSpPr>
        <p:spPr bwMode="auto">
          <a:xfrm rot="5400000" flipH="1">
            <a:off x="3909877" y="-153137"/>
            <a:ext cx="663384" cy="540972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4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AutoShape 92"/>
          <p:cNvSpPr>
            <a:spLocks noChangeArrowheads="1"/>
          </p:cNvSpPr>
          <p:nvPr/>
        </p:nvSpPr>
        <p:spPr bwMode="auto">
          <a:xfrm rot="5400000" flipH="1">
            <a:off x="3907142" y="636466"/>
            <a:ext cx="668864" cy="540972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4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AutoShape 92"/>
          <p:cNvSpPr>
            <a:spLocks noChangeArrowheads="1"/>
          </p:cNvSpPr>
          <p:nvPr/>
        </p:nvSpPr>
        <p:spPr bwMode="auto">
          <a:xfrm rot="5400000" flipH="1">
            <a:off x="3909243" y="1412807"/>
            <a:ext cx="664653" cy="54097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4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AutoShape 92"/>
          <p:cNvSpPr>
            <a:spLocks noChangeArrowheads="1"/>
          </p:cNvSpPr>
          <p:nvPr/>
        </p:nvSpPr>
        <p:spPr bwMode="auto">
          <a:xfrm rot="5400000" flipH="1">
            <a:off x="909135" y="2051308"/>
            <a:ext cx="688275" cy="995387"/>
          </a:xfrm>
          <a:prstGeom prst="flowChartManualInpu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AutoShape 92"/>
          <p:cNvSpPr>
            <a:spLocks noChangeArrowheads="1"/>
          </p:cNvSpPr>
          <p:nvPr/>
        </p:nvSpPr>
        <p:spPr bwMode="auto">
          <a:xfrm rot="5400000" flipH="1">
            <a:off x="921580" y="2811427"/>
            <a:ext cx="663387" cy="995388"/>
          </a:xfrm>
          <a:prstGeom prst="flowChartManualInput">
            <a:avLst/>
          </a:prstGeom>
          <a:solidFill>
            <a:srgbClr val="92D050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AutoShape 92"/>
          <p:cNvSpPr>
            <a:spLocks noChangeArrowheads="1"/>
          </p:cNvSpPr>
          <p:nvPr/>
        </p:nvSpPr>
        <p:spPr bwMode="auto">
          <a:xfrm rot="5400000" flipH="1">
            <a:off x="887351" y="3609486"/>
            <a:ext cx="731836" cy="995385"/>
          </a:xfrm>
          <a:prstGeom prst="flowChartManualInput">
            <a:avLst/>
          </a:prstGeom>
          <a:solidFill>
            <a:srgbClr val="00B0F0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AutoShape 92"/>
          <p:cNvSpPr>
            <a:spLocks noChangeArrowheads="1"/>
          </p:cNvSpPr>
          <p:nvPr/>
        </p:nvSpPr>
        <p:spPr bwMode="auto">
          <a:xfrm rot="5400000" flipH="1">
            <a:off x="920941" y="4399179"/>
            <a:ext cx="664657" cy="995385"/>
          </a:xfrm>
          <a:prstGeom prst="flowChartManualInput">
            <a:avLst/>
          </a:prstGeom>
          <a:solidFill>
            <a:schemeClr val="accent6">
              <a:lumMod val="75000"/>
            </a:schemeClr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6" name="직사각형 109"/>
          <p:cNvSpPr>
            <a:spLocks noChangeArrowheads="1"/>
          </p:cNvSpPr>
          <p:nvPr/>
        </p:nvSpPr>
        <p:spPr bwMode="auto">
          <a:xfrm>
            <a:off x="981062" y="2334749"/>
            <a:ext cx="428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2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charset="0"/>
              </a:rPr>
              <a:t>1 </a:t>
            </a:r>
            <a:endParaRPr lang="ko-KR" altLang="en-US" sz="2000" b="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  <a:cs typeface="Arial" charset="0"/>
            </a:endParaRPr>
          </a:p>
        </p:txBody>
      </p:sp>
      <p:sp>
        <p:nvSpPr>
          <p:cNvPr id="27" name="직사각형 110"/>
          <p:cNvSpPr>
            <a:spLocks noChangeArrowheads="1"/>
          </p:cNvSpPr>
          <p:nvPr/>
        </p:nvSpPr>
        <p:spPr bwMode="auto">
          <a:xfrm>
            <a:off x="981062" y="3107425"/>
            <a:ext cx="428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200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charset="0"/>
              </a:rPr>
              <a:t>2 </a:t>
            </a:r>
            <a:endParaRPr lang="ko-KR" altLang="en-US" sz="2000" b="0">
              <a:solidFill>
                <a:schemeClr val="bg1"/>
              </a:solidFill>
              <a:latin typeface="맑은 고딕" pitchFamily="50" charset="-127"/>
              <a:ea typeface="맑은 고딕" pitchFamily="50" charset="-127"/>
              <a:cs typeface="Arial" charset="0"/>
            </a:endParaRPr>
          </a:p>
        </p:txBody>
      </p:sp>
      <p:sp>
        <p:nvSpPr>
          <p:cNvPr id="28" name="직사각형 112"/>
          <p:cNvSpPr>
            <a:spLocks noChangeArrowheads="1"/>
          </p:cNvSpPr>
          <p:nvPr/>
        </p:nvSpPr>
        <p:spPr bwMode="auto">
          <a:xfrm>
            <a:off x="955662" y="4000337"/>
            <a:ext cx="428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200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charset="0"/>
              </a:rPr>
              <a:t>3 </a:t>
            </a:r>
            <a:endParaRPr lang="ko-KR" altLang="en-US" sz="2000" b="0">
              <a:solidFill>
                <a:schemeClr val="bg1"/>
              </a:solidFill>
              <a:latin typeface="맑은 고딕" pitchFamily="50" charset="-127"/>
              <a:ea typeface="맑은 고딕" pitchFamily="50" charset="-127"/>
              <a:cs typeface="Arial" charset="0"/>
            </a:endParaRPr>
          </a:p>
        </p:txBody>
      </p:sp>
      <p:sp>
        <p:nvSpPr>
          <p:cNvPr id="29" name="직사각형 113"/>
          <p:cNvSpPr>
            <a:spLocks noChangeArrowheads="1"/>
          </p:cNvSpPr>
          <p:nvPr/>
        </p:nvSpPr>
        <p:spPr bwMode="auto">
          <a:xfrm>
            <a:off x="981062" y="4694406"/>
            <a:ext cx="428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200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charset="0"/>
              </a:rPr>
              <a:t>4 </a:t>
            </a:r>
            <a:endParaRPr lang="ko-KR" altLang="en-US" sz="2000" b="0">
              <a:solidFill>
                <a:schemeClr val="bg1"/>
              </a:solidFill>
              <a:latin typeface="맑은 고딕" pitchFamily="50" charset="-127"/>
              <a:ea typeface="맑은 고딕" pitchFamily="50" charset="-127"/>
              <a:cs typeface="Arial" charset="0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1695437" y="2291868"/>
            <a:ext cx="5343410" cy="516255"/>
          </a:xfrm>
          <a:prstGeom prst="round2Same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4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회계지식 없어도 쉽게 </a:t>
            </a:r>
            <a:r>
              <a:rPr lang="ko-KR" altLang="en-US" sz="1400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운용가능</a:t>
            </a:r>
            <a:endParaRPr lang="en-US" altLang="ko-KR" sz="1400" b="1" spc="-1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defRPr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계정과목</a:t>
            </a:r>
            <a:r>
              <a:rPr lang="en-US" altLang="ko-KR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, </a:t>
            </a:r>
            <a:r>
              <a:rPr lang="ko-KR" altLang="en-US" sz="1200" spc="-15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차변대변</a:t>
            </a: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등 회계에 관한 지식이 </a:t>
            </a:r>
            <a:r>
              <a:rPr lang="ko-KR" altLang="en-US" sz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없이 자영업자 본인이 직접운용이 가능함</a:t>
            </a:r>
            <a:endParaRPr lang="ko-KR" altLang="en-US" sz="1200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 bwMode="auto">
          <a:xfrm>
            <a:off x="1701787" y="3110683"/>
            <a:ext cx="5131891" cy="515938"/>
          </a:xfrm>
          <a:prstGeom prst="round2Same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400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최소의 입력으로 다양한 현황 조회가능</a:t>
            </a:r>
            <a:endParaRPr lang="en-US" altLang="ko-KR" sz="1400" b="1" spc="-1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defRPr/>
            </a:pPr>
            <a:r>
              <a:rPr lang="en-US" altLang="ko-KR" sz="1200" spc="-1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Pos</a:t>
            </a:r>
            <a:r>
              <a:rPr lang="en-US" altLang="ko-KR" sz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</a:t>
            </a:r>
            <a:r>
              <a:rPr lang="ko-KR" altLang="en-US" sz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자료</a:t>
            </a:r>
            <a:r>
              <a:rPr lang="en-US" altLang="ko-KR" sz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, </a:t>
            </a:r>
            <a:r>
              <a:rPr lang="ko-KR" altLang="en-US" sz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통장자료</a:t>
            </a:r>
            <a:r>
              <a:rPr lang="en-US" altLang="ko-KR" sz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,  </a:t>
            </a:r>
            <a:r>
              <a:rPr lang="ko-KR" altLang="en-US" sz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전자세금계산서 </a:t>
            </a:r>
            <a:r>
              <a:rPr lang="ko-KR" altLang="en-US" sz="1200" spc="-1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자료등을</a:t>
            </a:r>
            <a:r>
              <a:rPr lang="ko-KR" altLang="en-US" sz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이용해 바로 입력가능</a:t>
            </a:r>
            <a:endParaRPr lang="ko-KR" altLang="en-US" sz="1200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37" name="TextBox 36"/>
          <p:cNvSpPr txBox="1"/>
          <p:nvPr/>
        </p:nvSpPr>
        <p:spPr bwMode="auto">
          <a:xfrm>
            <a:off x="1689087" y="3882438"/>
            <a:ext cx="5257349" cy="516255"/>
          </a:xfrm>
          <a:prstGeom prst="round2Same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400" b="1" spc="-150" dirty="0" err="1">
                <a:latin typeface="맑은 고딕" panose="020B0503020000020004" pitchFamily="50" charset="-127"/>
                <a:ea typeface="맑은 고딕" panose="020B0503020000020004" pitchFamily="50" charset="-127"/>
              </a:rPr>
              <a:t>자금내역등</a:t>
            </a:r>
            <a:r>
              <a:rPr lang="ko-KR" altLang="en-US" sz="14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사업관련 현황을 손쉽게 파악</a:t>
            </a:r>
            <a:endParaRPr lang="en-US" altLang="ko-KR" sz="1400" b="1" spc="-1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defRPr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거래현황</a:t>
            </a:r>
            <a:r>
              <a:rPr lang="en-US" altLang="ko-KR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, </a:t>
            </a:r>
            <a:r>
              <a:rPr lang="ko-KR" altLang="en-US" sz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채권채무</a:t>
            </a:r>
            <a:r>
              <a:rPr lang="en-US" altLang="ko-KR" sz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, </a:t>
            </a:r>
            <a:r>
              <a:rPr lang="ko-KR" altLang="en-US" sz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자금내역</a:t>
            </a:r>
            <a:r>
              <a:rPr lang="en-US" altLang="ko-KR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, </a:t>
            </a: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손익</a:t>
            </a:r>
            <a:r>
              <a:rPr lang="en-US" altLang="ko-KR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, </a:t>
            </a: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부가세정보 등을 한눈에 파악 가능하도록 지원</a:t>
            </a:r>
            <a:r>
              <a:rPr lang="en-US" altLang="ko-KR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</a:t>
            </a:r>
            <a:endParaRPr lang="ko-KR" altLang="en-US" sz="1200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 bwMode="auto">
          <a:xfrm>
            <a:off x="1670037" y="4606669"/>
            <a:ext cx="5171122" cy="548521"/>
          </a:xfrm>
          <a:prstGeom prst="round2Same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</a:t>
            </a:r>
            <a:r>
              <a:rPr lang="ko-KR" altLang="en-US" sz="1400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세무사와의 연동으로 각종세무서비스를 </a:t>
            </a:r>
            <a:r>
              <a:rPr lang="ko-KR" altLang="en-US" sz="1400" b="1" spc="-150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보다 간편하게 제공받음</a:t>
            </a:r>
            <a:endParaRPr lang="en-US" altLang="ko-KR" sz="1400" b="1" spc="-15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>
              <a:defRPr/>
            </a:pPr>
            <a:r>
              <a:rPr lang="en-US" altLang="ko-KR" sz="1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</a:t>
            </a: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세금 신고내역</a:t>
            </a:r>
            <a:r>
              <a:rPr lang="en-US" altLang="ko-KR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, </a:t>
            </a: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재무제표 등 </a:t>
            </a:r>
            <a:r>
              <a:rPr lang="ko-KR" altLang="en-US" sz="1200" spc="-15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대출관련자료등의</a:t>
            </a:r>
            <a:r>
              <a:rPr lang="ko-KR" altLang="en-US" sz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</a:t>
            </a: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요청 및 조회가 쉬워집니다</a:t>
            </a:r>
            <a:r>
              <a:rPr lang="en-US" altLang="ko-KR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.</a:t>
            </a:r>
            <a:endParaRPr lang="ko-KR" altLang="en-US" sz="1200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51" name="AutoShape 94"/>
          <p:cNvSpPr>
            <a:spLocks noChangeArrowheads="1"/>
          </p:cNvSpPr>
          <p:nvPr/>
        </p:nvSpPr>
        <p:spPr bwMode="gray">
          <a:xfrm rot="5400000">
            <a:off x="6793959" y="3408207"/>
            <a:ext cx="2839394" cy="658576"/>
          </a:xfrm>
          <a:prstGeom prst="roundRect">
            <a:avLst>
              <a:gd name="adj" fmla="val 16667"/>
            </a:avLst>
          </a:prstGeom>
          <a:solidFill>
            <a:schemeClr val="tx2">
              <a:lumMod val="75000"/>
            </a:schemeClr>
          </a:solidFill>
          <a:ln w="12700" algn="ctr">
            <a:solidFill>
              <a:schemeClr val="bg1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endParaRPr lang="ko-KR" altLang="en-US" dirty="0">
              <a:solidFill>
                <a:schemeClr val="tx2"/>
              </a:solidFill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1636075" y="1005972"/>
            <a:ext cx="1487370" cy="919904"/>
            <a:chOff x="323528" y="1804284"/>
            <a:chExt cx="1487370" cy="1313102"/>
          </a:xfrm>
        </p:grpSpPr>
        <p:sp>
          <p:nvSpPr>
            <p:cNvPr id="2" name="직사각형 1"/>
            <p:cNvSpPr/>
            <p:nvPr/>
          </p:nvSpPr>
          <p:spPr>
            <a:xfrm>
              <a:off x="323528" y="2312751"/>
              <a:ext cx="126430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b="1" dirty="0" smtClean="0">
                  <a:solidFill>
                    <a:schemeClr val="bg1"/>
                  </a:solidFill>
                </a:rPr>
                <a:t>수기관</a:t>
              </a:r>
              <a:r>
                <a:rPr lang="ko-KR" altLang="en-US" b="1" dirty="0">
                  <a:solidFill>
                    <a:schemeClr val="bg1"/>
                  </a:solidFill>
                </a:rPr>
                <a:t>리</a:t>
              </a:r>
            </a:p>
          </p:txBody>
        </p:sp>
        <p:sp>
          <p:nvSpPr>
            <p:cNvPr id="54" name="Oval 48"/>
            <p:cNvSpPr>
              <a:spLocks noChangeArrowheads="1"/>
            </p:cNvSpPr>
            <p:nvPr/>
          </p:nvSpPr>
          <p:spPr bwMode="gray">
            <a:xfrm>
              <a:off x="755576" y="2502898"/>
              <a:ext cx="1055322" cy="61448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5" name="Oval 49"/>
            <p:cNvSpPr>
              <a:spLocks noChangeArrowheads="1"/>
            </p:cNvSpPr>
            <p:nvPr/>
          </p:nvSpPr>
          <p:spPr bwMode="gray">
            <a:xfrm>
              <a:off x="522814" y="1804284"/>
              <a:ext cx="1181740" cy="117959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ko-KR" altLang="en-US"/>
            </a:p>
          </p:txBody>
        </p:sp>
        <p:sp>
          <p:nvSpPr>
            <p:cNvPr id="56" name="Oval 50"/>
            <p:cNvSpPr>
              <a:spLocks noChangeArrowheads="1"/>
            </p:cNvSpPr>
            <p:nvPr/>
          </p:nvSpPr>
          <p:spPr bwMode="gray">
            <a:xfrm>
              <a:off x="537471" y="1809772"/>
              <a:ext cx="1154256" cy="115216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ko-KR" altLang="en-US"/>
            </a:p>
          </p:txBody>
        </p:sp>
        <p:sp>
          <p:nvSpPr>
            <p:cNvPr id="57" name="Oval 51"/>
            <p:cNvSpPr>
              <a:spLocks noChangeArrowheads="1"/>
            </p:cNvSpPr>
            <p:nvPr/>
          </p:nvSpPr>
          <p:spPr bwMode="gray">
            <a:xfrm>
              <a:off x="550295" y="1822573"/>
              <a:ext cx="1097462" cy="107535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ko-KR" altLang="en-US"/>
            </a:p>
          </p:txBody>
        </p:sp>
        <p:sp>
          <p:nvSpPr>
            <p:cNvPr id="58" name="Oval 52"/>
            <p:cNvSpPr>
              <a:spLocks noChangeArrowheads="1"/>
            </p:cNvSpPr>
            <p:nvPr/>
          </p:nvSpPr>
          <p:spPr bwMode="gray">
            <a:xfrm>
              <a:off x="612590" y="1851834"/>
              <a:ext cx="978370" cy="87235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ko-KR" altLang="en-US"/>
            </a:p>
          </p:txBody>
        </p:sp>
        <p:sp>
          <p:nvSpPr>
            <p:cNvPr id="59" name="Text Box 53"/>
            <p:cNvSpPr txBox="1">
              <a:spLocks noChangeArrowheads="1"/>
            </p:cNvSpPr>
            <p:nvPr/>
          </p:nvSpPr>
          <p:spPr bwMode="gray">
            <a:xfrm>
              <a:off x="493437" y="1973823"/>
              <a:ext cx="1219891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1600" b="1" dirty="0" smtClean="0">
                  <a:ea typeface="굴림" charset="-127"/>
                </a:rPr>
                <a:t>수기</a:t>
              </a:r>
              <a:endParaRPr lang="en-US" altLang="ko-KR" sz="1600" b="1" dirty="0" smtClean="0">
                <a:ea typeface="굴림" charset="-127"/>
              </a:endParaRPr>
            </a:p>
            <a:p>
              <a:pPr algn="ctr"/>
              <a:r>
                <a:rPr lang="ko-KR" altLang="en-US" sz="1600" b="1" dirty="0" smtClean="0">
                  <a:ea typeface="굴림" charset="-127"/>
                </a:rPr>
                <a:t>관</a:t>
              </a:r>
              <a:r>
                <a:rPr lang="ko-KR" altLang="en-US" sz="1600" b="1" dirty="0">
                  <a:ea typeface="굴림" charset="-127"/>
                </a:rPr>
                <a:t>리</a:t>
              </a:r>
              <a:endParaRPr lang="en-US" altLang="ko-KR" sz="1600" b="1" dirty="0">
                <a:ea typeface="굴림" charset="-127"/>
              </a:endParaRPr>
            </a:p>
          </p:txBody>
        </p:sp>
      </p:grpSp>
      <p:pic>
        <p:nvPicPr>
          <p:cNvPr id="60" name="Picture 8" descr="D:\뉴젠_김영주\로고\빙고로고이미지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5328" y="975384"/>
            <a:ext cx="1632816" cy="8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오른쪽 화살표 2"/>
          <p:cNvSpPr/>
          <p:nvPr/>
        </p:nvSpPr>
        <p:spPr>
          <a:xfrm>
            <a:off x="3419872" y="1121597"/>
            <a:ext cx="606252" cy="65053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TextBox 64"/>
          <p:cNvSpPr txBox="1"/>
          <p:nvPr/>
        </p:nvSpPr>
        <p:spPr bwMode="auto">
          <a:xfrm>
            <a:off x="7902699" y="2612828"/>
            <a:ext cx="667808" cy="2268498"/>
          </a:xfrm>
          <a:prstGeom prst="round2Same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2800" spc="-15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경</a:t>
            </a:r>
            <a:endParaRPr lang="en-US" altLang="ko-KR" sz="2800" spc="-150" dirty="0" smtClean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>
              <a:defRPr/>
            </a:pPr>
            <a:r>
              <a:rPr lang="ko-KR" altLang="en-US" sz="2800" spc="-150" dirty="0" err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쟁</a:t>
            </a:r>
            <a:endParaRPr lang="en-US" altLang="ko-KR" sz="2800" spc="-150" dirty="0" smtClean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>
              <a:defRPr/>
            </a:pPr>
            <a:r>
              <a:rPr lang="ko-KR" altLang="en-US" sz="2800" spc="-150" dirty="0" err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력</a:t>
            </a:r>
            <a:endParaRPr lang="en-US" altLang="ko-KR" sz="2800" spc="-150" dirty="0" smtClean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>
              <a:defRPr/>
            </a:pPr>
            <a:r>
              <a:rPr lang="ko-KR" altLang="en-US" sz="2800" spc="-15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강</a:t>
            </a:r>
            <a:endParaRPr lang="en-US" altLang="ko-KR" sz="2800" spc="-150" dirty="0" smtClean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>
              <a:defRPr/>
            </a:pPr>
            <a:r>
              <a:rPr lang="ko-KR" altLang="en-US" sz="2800" spc="-15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화</a:t>
            </a:r>
          </a:p>
        </p:txBody>
      </p:sp>
      <p:sp>
        <p:nvSpPr>
          <p:cNvPr id="66" name="AutoShape 10"/>
          <p:cNvSpPr>
            <a:spLocks noChangeArrowheads="1"/>
          </p:cNvSpPr>
          <p:nvPr/>
        </p:nvSpPr>
        <p:spPr bwMode="gray">
          <a:xfrm rot="10800000">
            <a:off x="7263968" y="2956072"/>
            <a:ext cx="450569" cy="1503150"/>
          </a:xfrm>
          <a:prstGeom prst="leftArrow">
            <a:avLst>
              <a:gd name="adj1" fmla="val 65583"/>
              <a:gd name="adj2" fmla="val 65181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100000">
                <a:srgbClr val="FF0300"/>
              </a:gs>
              <a:gs pos="100000">
                <a:srgbClr val="4D0808"/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" name="직사각형 30"/>
          <p:cNvSpPr>
            <a:spLocks noChangeArrowheads="1"/>
          </p:cNvSpPr>
          <p:nvPr/>
        </p:nvSpPr>
        <p:spPr bwMode="auto">
          <a:xfrm>
            <a:off x="817141" y="319023"/>
            <a:ext cx="32127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기대효과 </a:t>
            </a:r>
            <a:r>
              <a:rPr lang="en-US" altLang="ko-KR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소기업 </a:t>
            </a:r>
            <a:r>
              <a:rPr lang="en-US" altLang="ko-KR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/ </a:t>
            </a:r>
            <a:r>
              <a:rPr lang="ko-KR" alt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소상공인</a:t>
            </a:r>
            <a:endParaRPr lang="ko-KR" altLang="en-US" sz="1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34921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AutoShape 92"/>
          <p:cNvSpPr>
            <a:spLocks noChangeArrowheads="1"/>
          </p:cNvSpPr>
          <p:nvPr/>
        </p:nvSpPr>
        <p:spPr bwMode="auto">
          <a:xfrm rot="5400000" flipH="1">
            <a:off x="3894451" y="2162544"/>
            <a:ext cx="674358" cy="54097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4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" name="직사각형 3"/>
          <p:cNvSpPr/>
          <p:nvPr/>
        </p:nvSpPr>
        <p:spPr>
          <a:xfrm>
            <a:off x="617376" y="692696"/>
            <a:ext cx="5256584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176613" y="334541"/>
            <a:ext cx="252024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spc="-150" dirty="0" smtClean="0">
                <a:solidFill>
                  <a:schemeClr val="tx2">
                    <a:lumMod val="50000"/>
                  </a:schemeClr>
                </a:solidFill>
              </a:rPr>
              <a:t>                        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소기업 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/ SOHO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상공인 대상</a:t>
            </a:r>
            <a:endParaRPr lang="en-US" altLang="ko-KR" sz="10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altLang="ko-KR" sz="1600" b="1" dirty="0" smtClean="0">
                <a:solidFill>
                  <a:schemeClr val="tx2">
                    <a:lumMod val="50000"/>
                  </a:schemeClr>
                </a:solidFill>
              </a:rPr>
              <a:t>NO.1 </a:t>
            </a:r>
            <a:r>
              <a:rPr lang="ko-KR" altLang="en-US" sz="1600" b="1" dirty="0" smtClean="0">
                <a:solidFill>
                  <a:schemeClr val="tx2">
                    <a:lumMod val="50000"/>
                  </a:schemeClr>
                </a:solidFill>
              </a:rPr>
              <a:t>경영관리 프로그램</a:t>
            </a:r>
            <a:endParaRPr lang="ko-KR" altLang="en-US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45368" y="5952754"/>
            <a:ext cx="7992888" cy="57259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/>
        </p:nvGrpSpPr>
        <p:grpSpPr>
          <a:xfrm>
            <a:off x="6904026" y="5744887"/>
            <a:ext cx="1673142" cy="540627"/>
            <a:chOff x="6826202" y="5628151"/>
            <a:chExt cx="1673142" cy="540627"/>
          </a:xfrm>
        </p:grpSpPr>
        <p:sp>
          <p:nvSpPr>
            <p:cNvPr id="13" name="직사각형 12"/>
            <p:cNvSpPr/>
            <p:nvPr/>
          </p:nvSpPr>
          <p:spPr>
            <a:xfrm rot="19126552">
              <a:off x="6826202" y="5628151"/>
              <a:ext cx="469014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7020272" y="5736730"/>
              <a:ext cx="1479072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545368" y="5800698"/>
            <a:ext cx="7992888" cy="10184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002060"/>
              </a:solidFill>
            </a:endParaRPr>
          </a:p>
        </p:txBody>
      </p:sp>
      <p:pic>
        <p:nvPicPr>
          <p:cNvPr id="1026" name="Picture 2" descr="D:\뉴젠_김영주\로고\뉴젠솔루션_로고(투명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7684" y="5970640"/>
            <a:ext cx="1261483" cy="28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AutoShape 92"/>
          <p:cNvSpPr>
            <a:spLocks noChangeArrowheads="1"/>
          </p:cNvSpPr>
          <p:nvPr/>
        </p:nvSpPr>
        <p:spPr bwMode="auto">
          <a:xfrm rot="5400000" flipH="1">
            <a:off x="3909877" y="-153137"/>
            <a:ext cx="663384" cy="540972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4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0" name="AutoShape 92"/>
          <p:cNvSpPr>
            <a:spLocks noChangeArrowheads="1"/>
          </p:cNvSpPr>
          <p:nvPr/>
        </p:nvSpPr>
        <p:spPr bwMode="auto">
          <a:xfrm rot="5400000" flipH="1">
            <a:off x="3907142" y="636466"/>
            <a:ext cx="668864" cy="5409723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4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AutoShape 92"/>
          <p:cNvSpPr>
            <a:spLocks noChangeArrowheads="1"/>
          </p:cNvSpPr>
          <p:nvPr/>
        </p:nvSpPr>
        <p:spPr bwMode="auto">
          <a:xfrm rot="5400000" flipH="1">
            <a:off x="3909243" y="1412807"/>
            <a:ext cx="664653" cy="5409721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85000"/>
            </a:schemeClr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14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2" name="AutoShape 92"/>
          <p:cNvSpPr>
            <a:spLocks noChangeArrowheads="1"/>
          </p:cNvSpPr>
          <p:nvPr/>
        </p:nvSpPr>
        <p:spPr bwMode="auto">
          <a:xfrm rot="5400000" flipH="1">
            <a:off x="909135" y="2051308"/>
            <a:ext cx="688275" cy="995387"/>
          </a:xfrm>
          <a:prstGeom prst="flowChartManualInpu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3" name="AutoShape 92"/>
          <p:cNvSpPr>
            <a:spLocks noChangeArrowheads="1"/>
          </p:cNvSpPr>
          <p:nvPr/>
        </p:nvSpPr>
        <p:spPr bwMode="auto">
          <a:xfrm rot="5400000" flipH="1">
            <a:off x="921580" y="2811427"/>
            <a:ext cx="663387" cy="995388"/>
          </a:xfrm>
          <a:prstGeom prst="flowChartManualInput">
            <a:avLst/>
          </a:prstGeom>
          <a:solidFill>
            <a:srgbClr val="92D050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4" name="AutoShape 92"/>
          <p:cNvSpPr>
            <a:spLocks noChangeArrowheads="1"/>
          </p:cNvSpPr>
          <p:nvPr/>
        </p:nvSpPr>
        <p:spPr bwMode="auto">
          <a:xfrm rot="5400000" flipH="1">
            <a:off x="887351" y="3609486"/>
            <a:ext cx="731836" cy="995385"/>
          </a:xfrm>
          <a:prstGeom prst="flowChartManualInput">
            <a:avLst/>
          </a:prstGeom>
          <a:solidFill>
            <a:srgbClr val="00B0F0"/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5" name="AutoShape 92"/>
          <p:cNvSpPr>
            <a:spLocks noChangeArrowheads="1"/>
          </p:cNvSpPr>
          <p:nvPr/>
        </p:nvSpPr>
        <p:spPr bwMode="auto">
          <a:xfrm rot="5400000" flipH="1">
            <a:off x="920941" y="4399179"/>
            <a:ext cx="664657" cy="995385"/>
          </a:xfrm>
          <a:prstGeom prst="flowChartManualInput">
            <a:avLst/>
          </a:prstGeom>
          <a:solidFill>
            <a:schemeClr val="accent6">
              <a:lumMod val="75000"/>
            </a:schemeClr>
          </a:solidFill>
          <a:ln>
            <a:noFill/>
            <a:headEnd/>
            <a:tailEnd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ko-KR" altLang="en-US" sz="2000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6" name="직사각형 109"/>
          <p:cNvSpPr>
            <a:spLocks noChangeArrowheads="1"/>
          </p:cNvSpPr>
          <p:nvPr/>
        </p:nvSpPr>
        <p:spPr bwMode="auto">
          <a:xfrm>
            <a:off x="981062" y="2334749"/>
            <a:ext cx="428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2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charset="0"/>
              </a:rPr>
              <a:t>1 </a:t>
            </a:r>
            <a:endParaRPr lang="ko-KR" altLang="en-US" sz="2000" b="0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  <a:cs typeface="Arial" charset="0"/>
            </a:endParaRPr>
          </a:p>
        </p:txBody>
      </p:sp>
      <p:sp>
        <p:nvSpPr>
          <p:cNvPr id="27" name="직사각형 110"/>
          <p:cNvSpPr>
            <a:spLocks noChangeArrowheads="1"/>
          </p:cNvSpPr>
          <p:nvPr/>
        </p:nvSpPr>
        <p:spPr bwMode="auto">
          <a:xfrm>
            <a:off x="981062" y="3107425"/>
            <a:ext cx="428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200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charset="0"/>
              </a:rPr>
              <a:t>2 </a:t>
            </a:r>
            <a:endParaRPr lang="ko-KR" altLang="en-US" sz="2000" b="0">
              <a:solidFill>
                <a:schemeClr val="bg1"/>
              </a:solidFill>
              <a:latin typeface="맑은 고딕" pitchFamily="50" charset="-127"/>
              <a:ea typeface="맑은 고딕" pitchFamily="50" charset="-127"/>
              <a:cs typeface="Arial" charset="0"/>
            </a:endParaRPr>
          </a:p>
        </p:txBody>
      </p:sp>
      <p:sp>
        <p:nvSpPr>
          <p:cNvPr id="28" name="직사각형 112"/>
          <p:cNvSpPr>
            <a:spLocks noChangeArrowheads="1"/>
          </p:cNvSpPr>
          <p:nvPr/>
        </p:nvSpPr>
        <p:spPr bwMode="auto">
          <a:xfrm>
            <a:off x="955662" y="4000337"/>
            <a:ext cx="428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200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charset="0"/>
              </a:rPr>
              <a:t>3 </a:t>
            </a:r>
            <a:endParaRPr lang="ko-KR" altLang="en-US" sz="2000" b="0">
              <a:solidFill>
                <a:schemeClr val="bg1"/>
              </a:solidFill>
              <a:latin typeface="맑은 고딕" pitchFamily="50" charset="-127"/>
              <a:ea typeface="맑은 고딕" pitchFamily="50" charset="-127"/>
              <a:cs typeface="Arial" charset="0"/>
            </a:endParaRPr>
          </a:p>
        </p:txBody>
      </p:sp>
      <p:sp>
        <p:nvSpPr>
          <p:cNvPr id="29" name="직사각형 113"/>
          <p:cNvSpPr>
            <a:spLocks noChangeArrowheads="1"/>
          </p:cNvSpPr>
          <p:nvPr/>
        </p:nvSpPr>
        <p:spPr bwMode="auto">
          <a:xfrm>
            <a:off x="981062" y="4694406"/>
            <a:ext cx="42862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ko-KR" sz="200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  <a:cs typeface="Arial" charset="0"/>
              </a:rPr>
              <a:t>4 </a:t>
            </a:r>
            <a:endParaRPr lang="ko-KR" altLang="en-US" sz="2000" b="0">
              <a:solidFill>
                <a:schemeClr val="bg1"/>
              </a:solidFill>
              <a:latin typeface="맑은 고딕" pitchFamily="50" charset="-127"/>
              <a:ea typeface="맑은 고딕" pitchFamily="50" charset="-127"/>
              <a:cs typeface="Arial" charset="0"/>
            </a:endParaRPr>
          </a:p>
        </p:txBody>
      </p:sp>
      <p:sp>
        <p:nvSpPr>
          <p:cNvPr id="35" name="TextBox 34"/>
          <p:cNvSpPr txBox="1"/>
          <p:nvPr/>
        </p:nvSpPr>
        <p:spPr bwMode="auto">
          <a:xfrm>
            <a:off x="1695437" y="2291868"/>
            <a:ext cx="5343410" cy="516255"/>
          </a:xfrm>
          <a:prstGeom prst="round2Same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400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세무사랑 연동</a:t>
            </a:r>
            <a:endParaRPr lang="en-US" altLang="ko-KR" sz="1400" b="1" spc="-150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>
              <a:defRPr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업체에서 기록한 내용을 그대로 회계데이터로 변환하여 기장 업무 시간이 최소화</a:t>
            </a:r>
            <a:r>
              <a:rPr lang="en-US" altLang="ko-KR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</a:t>
            </a:r>
            <a:endParaRPr lang="ko-KR" altLang="en-US" sz="1200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36" name="TextBox 35"/>
          <p:cNvSpPr txBox="1"/>
          <p:nvPr/>
        </p:nvSpPr>
        <p:spPr bwMode="auto">
          <a:xfrm>
            <a:off x="1701787" y="3110683"/>
            <a:ext cx="5131891" cy="515938"/>
          </a:xfrm>
          <a:prstGeom prst="round2Same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400" b="1" spc="-15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기장 적시화</a:t>
            </a:r>
            <a:endParaRPr lang="en-US" altLang="ko-KR" sz="1400" b="1" spc="-150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>
              <a:defRPr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수임업체의 장부처리 내용을 적시에 수집하여 기장 가능</a:t>
            </a:r>
          </a:p>
        </p:txBody>
      </p:sp>
      <p:sp>
        <p:nvSpPr>
          <p:cNvPr id="37" name="TextBox 36"/>
          <p:cNvSpPr txBox="1"/>
          <p:nvPr/>
        </p:nvSpPr>
        <p:spPr bwMode="auto">
          <a:xfrm>
            <a:off x="1689087" y="3882438"/>
            <a:ext cx="5257349" cy="516255"/>
          </a:xfrm>
          <a:prstGeom prst="round2Same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1400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영업용 또는 </a:t>
            </a:r>
            <a:r>
              <a:rPr lang="ko-KR" altLang="en-US" sz="1400" b="1" spc="-150" dirty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업체관리를 위한 컨설팅용으로 이용</a:t>
            </a:r>
            <a:endParaRPr lang="en-US" altLang="ko-KR" sz="1400" b="1" spc="-150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>
              <a:defRPr/>
            </a:pPr>
            <a:r>
              <a:rPr lang="ko-KR" altLang="en-US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업체 영업 시 제공하거나 기존업체에 프로그램을 제공하여 업체 컨설팅에 활용가능</a:t>
            </a:r>
            <a:r>
              <a:rPr lang="en-US" altLang="ko-KR" sz="12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</a:t>
            </a:r>
            <a:endParaRPr lang="ko-KR" altLang="en-US" sz="1200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 bwMode="auto">
          <a:xfrm>
            <a:off x="1670037" y="4606669"/>
            <a:ext cx="5171122" cy="548521"/>
          </a:xfrm>
          <a:prstGeom prst="round2Same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400" spc="-150" dirty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</a:t>
            </a:r>
            <a:r>
              <a:rPr lang="ko-KR" altLang="en-US" sz="1400" b="1" spc="-150" dirty="0" smtClean="0"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수임업체에 대한 서비스 향상 </a:t>
            </a:r>
            <a:endParaRPr lang="en-US" altLang="ko-KR" sz="1400" b="1" spc="-150" dirty="0"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>
              <a:defRPr/>
            </a:pPr>
            <a:r>
              <a:rPr lang="en-US" altLang="ko-KR" sz="14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 </a:t>
            </a:r>
            <a:r>
              <a:rPr lang="ko-KR" altLang="en-US" sz="1200" spc="-15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프로그램 컨설팅 및 적시 관련 자료 제공</a:t>
            </a:r>
            <a:endParaRPr lang="ko-KR" altLang="en-US" sz="1200" spc="-150" dirty="0">
              <a:solidFill>
                <a:schemeClr val="tx1">
                  <a:lumMod val="75000"/>
                  <a:lumOff val="25000"/>
                </a:schemeClr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</p:txBody>
      </p:sp>
      <p:sp>
        <p:nvSpPr>
          <p:cNvPr id="51" name="AutoShape 94"/>
          <p:cNvSpPr>
            <a:spLocks noChangeArrowheads="1"/>
          </p:cNvSpPr>
          <p:nvPr/>
        </p:nvSpPr>
        <p:spPr bwMode="gray">
          <a:xfrm rot="5400000">
            <a:off x="6793959" y="3408207"/>
            <a:ext cx="2839394" cy="658576"/>
          </a:xfrm>
          <a:prstGeom prst="roundRect">
            <a:avLst>
              <a:gd name="adj" fmla="val 16667"/>
            </a:avLst>
          </a:prstGeom>
          <a:solidFill>
            <a:schemeClr val="tx2">
              <a:lumMod val="75000"/>
            </a:schemeClr>
          </a:solidFill>
          <a:ln w="12700" algn="ctr">
            <a:solidFill>
              <a:schemeClr val="bg1"/>
            </a:solidFill>
            <a:round/>
            <a:headEnd/>
            <a:tailEnd/>
          </a:ln>
          <a:effectLst>
            <a:outerShdw dist="99190" dir="2388334" algn="ctr" rotWithShape="0">
              <a:srgbClr val="333333">
                <a:alpha val="50000"/>
              </a:srgbClr>
            </a:outerShdw>
          </a:effectLst>
        </p:spPr>
        <p:txBody>
          <a:bodyPr wrap="none" anchor="ctr"/>
          <a:lstStyle/>
          <a:p>
            <a:endParaRPr lang="ko-KR" altLang="en-US" dirty="0">
              <a:solidFill>
                <a:schemeClr val="tx2"/>
              </a:solidFill>
            </a:endParaRPr>
          </a:p>
        </p:txBody>
      </p:sp>
      <p:grpSp>
        <p:nvGrpSpPr>
          <p:cNvPr id="5" name="그룹 4"/>
          <p:cNvGrpSpPr/>
          <p:nvPr/>
        </p:nvGrpSpPr>
        <p:grpSpPr>
          <a:xfrm>
            <a:off x="1636075" y="1005972"/>
            <a:ext cx="1487370" cy="919904"/>
            <a:chOff x="323528" y="1804284"/>
            <a:chExt cx="1487370" cy="1313102"/>
          </a:xfrm>
        </p:grpSpPr>
        <p:sp>
          <p:nvSpPr>
            <p:cNvPr id="2" name="직사각형 1"/>
            <p:cNvSpPr/>
            <p:nvPr/>
          </p:nvSpPr>
          <p:spPr>
            <a:xfrm>
              <a:off x="323528" y="2312751"/>
              <a:ext cx="1264301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b="1" dirty="0" smtClean="0">
                  <a:solidFill>
                    <a:schemeClr val="bg1"/>
                  </a:solidFill>
                </a:rPr>
                <a:t>수기관</a:t>
              </a:r>
              <a:r>
                <a:rPr lang="ko-KR" altLang="en-US" b="1" dirty="0">
                  <a:solidFill>
                    <a:schemeClr val="bg1"/>
                  </a:solidFill>
                </a:rPr>
                <a:t>리</a:t>
              </a:r>
            </a:p>
          </p:txBody>
        </p:sp>
        <p:sp>
          <p:nvSpPr>
            <p:cNvPr id="54" name="Oval 48"/>
            <p:cNvSpPr>
              <a:spLocks noChangeArrowheads="1"/>
            </p:cNvSpPr>
            <p:nvPr/>
          </p:nvSpPr>
          <p:spPr bwMode="gray">
            <a:xfrm>
              <a:off x="755576" y="2502898"/>
              <a:ext cx="1055322" cy="614488"/>
            </a:xfrm>
            <a:prstGeom prst="ellipse">
              <a:avLst/>
            </a:prstGeom>
            <a:solidFill>
              <a:srgbClr val="0F2145">
                <a:alpha val="3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ko-KR" altLang="en-US"/>
            </a:p>
          </p:txBody>
        </p:sp>
        <p:sp>
          <p:nvSpPr>
            <p:cNvPr id="55" name="Oval 49"/>
            <p:cNvSpPr>
              <a:spLocks noChangeArrowheads="1"/>
            </p:cNvSpPr>
            <p:nvPr/>
          </p:nvSpPr>
          <p:spPr bwMode="gray">
            <a:xfrm>
              <a:off x="522814" y="1804284"/>
              <a:ext cx="1181740" cy="1179599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ko-KR" altLang="en-US"/>
            </a:p>
          </p:txBody>
        </p:sp>
        <p:sp>
          <p:nvSpPr>
            <p:cNvPr id="56" name="Oval 50"/>
            <p:cNvSpPr>
              <a:spLocks noChangeArrowheads="1"/>
            </p:cNvSpPr>
            <p:nvPr/>
          </p:nvSpPr>
          <p:spPr bwMode="gray">
            <a:xfrm>
              <a:off x="537471" y="1809772"/>
              <a:ext cx="1154256" cy="115216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ko-KR" altLang="en-US"/>
            </a:p>
          </p:txBody>
        </p:sp>
        <p:sp>
          <p:nvSpPr>
            <p:cNvPr id="57" name="Oval 51"/>
            <p:cNvSpPr>
              <a:spLocks noChangeArrowheads="1"/>
            </p:cNvSpPr>
            <p:nvPr/>
          </p:nvSpPr>
          <p:spPr bwMode="gray">
            <a:xfrm>
              <a:off x="550295" y="1822573"/>
              <a:ext cx="1097462" cy="107535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ko-KR" altLang="en-US"/>
            </a:p>
          </p:txBody>
        </p:sp>
        <p:sp>
          <p:nvSpPr>
            <p:cNvPr id="58" name="Oval 52"/>
            <p:cNvSpPr>
              <a:spLocks noChangeArrowheads="1"/>
            </p:cNvSpPr>
            <p:nvPr/>
          </p:nvSpPr>
          <p:spPr bwMode="gray">
            <a:xfrm>
              <a:off x="612590" y="1851834"/>
              <a:ext cx="978370" cy="872354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endParaRPr lang="ko-KR" altLang="en-US"/>
            </a:p>
          </p:txBody>
        </p:sp>
        <p:sp>
          <p:nvSpPr>
            <p:cNvPr id="59" name="Text Box 53"/>
            <p:cNvSpPr txBox="1">
              <a:spLocks noChangeArrowheads="1"/>
            </p:cNvSpPr>
            <p:nvPr/>
          </p:nvSpPr>
          <p:spPr bwMode="gray">
            <a:xfrm>
              <a:off x="493437" y="1973823"/>
              <a:ext cx="1219891" cy="58477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ctr"/>
              <a:r>
                <a:rPr lang="ko-KR" altLang="en-US" sz="1600" b="1" dirty="0" smtClean="0">
                  <a:ea typeface="굴림" charset="-127"/>
                </a:rPr>
                <a:t>수기</a:t>
              </a:r>
              <a:endParaRPr lang="en-US" altLang="ko-KR" sz="1600" b="1" dirty="0" smtClean="0">
                <a:ea typeface="굴림" charset="-127"/>
              </a:endParaRPr>
            </a:p>
            <a:p>
              <a:pPr algn="ctr"/>
              <a:r>
                <a:rPr lang="ko-KR" altLang="en-US" sz="1600" b="1" dirty="0" smtClean="0">
                  <a:ea typeface="굴림" charset="-127"/>
                </a:rPr>
                <a:t>관</a:t>
              </a:r>
              <a:r>
                <a:rPr lang="ko-KR" altLang="en-US" sz="1600" b="1" dirty="0">
                  <a:ea typeface="굴림" charset="-127"/>
                </a:rPr>
                <a:t>리</a:t>
              </a:r>
              <a:endParaRPr lang="en-US" altLang="ko-KR" sz="1600" b="1" dirty="0">
                <a:ea typeface="굴림" charset="-127"/>
              </a:endParaRPr>
            </a:p>
          </p:txBody>
        </p:sp>
      </p:grpSp>
      <p:pic>
        <p:nvPicPr>
          <p:cNvPr id="60" name="Picture 8" descr="D:\뉴젠_김영주\로고\빙고로고이미지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35328" y="975384"/>
            <a:ext cx="1632816" cy="832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오른쪽 화살표 2"/>
          <p:cNvSpPr/>
          <p:nvPr/>
        </p:nvSpPr>
        <p:spPr>
          <a:xfrm>
            <a:off x="3419872" y="1121597"/>
            <a:ext cx="606252" cy="650536"/>
          </a:xfrm>
          <a:prstGeom prst="rightArrow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5" name="TextBox 64"/>
          <p:cNvSpPr txBox="1"/>
          <p:nvPr/>
        </p:nvSpPr>
        <p:spPr bwMode="auto">
          <a:xfrm>
            <a:off x="7902699" y="2612828"/>
            <a:ext cx="667808" cy="2268498"/>
          </a:xfrm>
          <a:prstGeom prst="round2Same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ko-KR" altLang="en-US" sz="2800" spc="-15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경</a:t>
            </a:r>
            <a:endParaRPr lang="en-US" altLang="ko-KR" sz="2800" spc="-150" dirty="0" smtClean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>
              <a:defRPr/>
            </a:pPr>
            <a:r>
              <a:rPr lang="ko-KR" altLang="en-US" sz="2800" spc="-150" dirty="0" err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쟁</a:t>
            </a:r>
            <a:endParaRPr lang="en-US" altLang="ko-KR" sz="2800" spc="-150" dirty="0" smtClean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>
              <a:defRPr/>
            </a:pPr>
            <a:r>
              <a:rPr lang="ko-KR" altLang="en-US" sz="2800" spc="-150" dirty="0" err="1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력</a:t>
            </a:r>
            <a:endParaRPr lang="en-US" altLang="ko-KR" sz="2800" spc="-150" dirty="0" smtClean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>
              <a:defRPr/>
            </a:pPr>
            <a:r>
              <a:rPr lang="ko-KR" altLang="en-US" sz="2800" spc="-150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강</a:t>
            </a:r>
            <a:endParaRPr lang="en-US" altLang="ko-KR" sz="2800" spc="-150" dirty="0" smtClean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  <a:cs typeface="Arial" pitchFamily="34" charset="0"/>
            </a:endParaRPr>
          </a:p>
          <a:p>
            <a:pPr>
              <a:defRPr/>
            </a:pPr>
            <a:r>
              <a:rPr lang="ko-KR" altLang="en-US" sz="2800" spc="-150" dirty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Arial" pitchFamily="34" charset="0"/>
              </a:rPr>
              <a:t>화</a:t>
            </a:r>
          </a:p>
        </p:txBody>
      </p:sp>
      <p:sp>
        <p:nvSpPr>
          <p:cNvPr id="66" name="AutoShape 10"/>
          <p:cNvSpPr>
            <a:spLocks noChangeArrowheads="1"/>
          </p:cNvSpPr>
          <p:nvPr/>
        </p:nvSpPr>
        <p:spPr bwMode="gray">
          <a:xfrm rot="10800000">
            <a:off x="7263968" y="2956072"/>
            <a:ext cx="450569" cy="1503150"/>
          </a:xfrm>
          <a:prstGeom prst="leftArrow">
            <a:avLst>
              <a:gd name="adj1" fmla="val 65583"/>
              <a:gd name="adj2" fmla="val 65181"/>
            </a:avLst>
          </a:prstGeom>
          <a:gradFill flip="none" rotWithShape="1">
            <a:gsLst>
              <a:gs pos="0">
                <a:srgbClr val="FFF200"/>
              </a:gs>
              <a:gs pos="45000">
                <a:srgbClr val="FF7A00"/>
              </a:gs>
              <a:gs pos="100000">
                <a:srgbClr val="FF0300"/>
              </a:gs>
              <a:gs pos="100000">
                <a:srgbClr val="4D0808"/>
              </a:gs>
            </a:gsLst>
            <a:lin ang="10800000" scaled="1"/>
            <a:tileRect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40" name="직사각형 30"/>
          <p:cNvSpPr>
            <a:spLocks noChangeArrowheads="1"/>
          </p:cNvSpPr>
          <p:nvPr/>
        </p:nvSpPr>
        <p:spPr bwMode="auto">
          <a:xfrm>
            <a:off x="817141" y="319023"/>
            <a:ext cx="271741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기대효과 </a:t>
            </a:r>
            <a:r>
              <a:rPr lang="en-US" altLang="ko-KR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: </a:t>
            </a:r>
            <a:r>
              <a:rPr lang="ko-KR" altLang="en-US" sz="18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세무사사무실</a:t>
            </a:r>
            <a:endParaRPr lang="ko-KR" altLang="en-US" sz="18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5446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7376" y="692696"/>
            <a:ext cx="5256584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545368" y="5952754"/>
            <a:ext cx="7992888" cy="57259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/>
        </p:nvGrpSpPr>
        <p:grpSpPr>
          <a:xfrm>
            <a:off x="6904026" y="5744887"/>
            <a:ext cx="1673142" cy="540627"/>
            <a:chOff x="6826202" y="5628151"/>
            <a:chExt cx="1673142" cy="540627"/>
          </a:xfrm>
        </p:grpSpPr>
        <p:sp>
          <p:nvSpPr>
            <p:cNvPr id="13" name="직사각형 12"/>
            <p:cNvSpPr/>
            <p:nvPr/>
          </p:nvSpPr>
          <p:spPr>
            <a:xfrm rot="19126552">
              <a:off x="6826202" y="5628151"/>
              <a:ext cx="469014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7020272" y="5736730"/>
              <a:ext cx="1479072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545368" y="5800698"/>
            <a:ext cx="7992888" cy="10184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002060"/>
              </a:solidFill>
            </a:endParaRPr>
          </a:p>
        </p:txBody>
      </p:sp>
      <p:pic>
        <p:nvPicPr>
          <p:cNvPr id="1026" name="Picture 2" descr="D:\뉴젠_김영주\로고\뉴젠솔루션_로고(투명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7684" y="5970640"/>
            <a:ext cx="1261483" cy="28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47" name="직사각형 67"/>
          <p:cNvSpPr>
            <a:spLocks noChangeArrowheads="1"/>
          </p:cNvSpPr>
          <p:nvPr/>
        </p:nvSpPr>
        <p:spPr bwMode="auto">
          <a:xfrm>
            <a:off x="1534547" y="292586"/>
            <a:ext cx="250902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2000" dirty="0" err="1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메인화면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(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메뉴</a:t>
            </a:r>
            <a:r>
              <a:rPr lang="en-US" altLang="ko-KR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)</a:t>
            </a:r>
            <a:r>
              <a:rPr lang="ko-KR" altLang="en-US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구성</a:t>
            </a:r>
            <a:endParaRPr lang="ko-KR" altLang="en-US" sz="2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8235" y="1429155"/>
            <a:ext cx="1412035" cy="34932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74802" y="1412776"/>
            <a:ext cx="1401344" cy="4231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412776"/>
            <a:ext cx="1472641" cy="2952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93914" y="1429155"/>
            <a:ext cx="1472571" cy="22158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44387" y="1429156"/>
            <a:ext cx="758815" cy="4339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그룹 1"/>
          <p:cNvGrpSpPr/>
          <p:nvPr/>
        </p:nvGrpSpPr>
        <p:grpSpPr>
          <a:xfrm>
            <a:off x="611560" y="920521"/>
            <a:ext cx="1401587" cy="361950"/>
            <a:chOff x="611560" y="920521"/>
            <a:chExt cx="1401587" cy="361950"/>
          </a:xfrm>
        </p:grpSpPr>
        <p:sp>
          <p:nvSpPr>
            <p:cNvPr id="65" name="AutoShape 9"/>
            <p:cNvSpPr>
              <a:spLocks noChangeArrowheads="1"/>
            </p:cNvSpPr>
            <p:nvPr/>
          </p:nvSpPr>
          <p:spPr bwMode="gray">
            <a:xfrm>
              <a:off x="611560" y="920521"/>
              <a:ext cx="1401587" cy="36195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474776"/>
                </a:gs>
                <a:gs pos="50000">
                  <a:srgbClr val="9999FF"/>
                </a:gs>
                <a:gs pos="100000">
                  <a:srgbClr val="4747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6" name="AutoShape 10"/>
            <p:cNvSpPr>
              <a:spLocks noChangeArrowheads="1"/>
            </p:cNvSpPr>
            <p:nvPr/>
          </p:nvSpPr>
          <p:spPr bwMode="auto">
            <a:xfrm flipH="1">
              <a:off x="1879435" y="1010508"/>
              <a:ext cx="53724" cy="179975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7" name="AutoShape 11"/>
            <p:cNvSpPr>
              <a:spLocks noChangeArrowheads="1"/>
            </p:cNvSpPr>
            <p:nvPr/>
          </p:nvSpPr>
          <p:spPr bwMode="auto">
            <a:xfrm flipH="1">
              <a:off x="689161" y="1010508"/>
              <a:ext cx="53723" cy="179975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8" name="Text Box 14"/>
            <p:cNvSpPr txBox="1">
              <a:spLocks noChangeArrowheads="1"/>
            </p:cNvSpPr>
            <p:nvPr/>
          </p:nvSpPr>
          <p:spPr bwMode="gray">
            <a:xfrm>
              <a:off x="768712" y="923435"/>
              <a:ext cx="1098921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ko-KR" altLang="en-US" sz="1600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기초정</a:t>
              </a:r>
              <a:r>
                <a:rPr lang="ko-KR" altLang="en-US" sz="1600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보</a:t>
              </a:r>
              <a:endParaRPr lang="en-US" altLang="ko-KR" sz="16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pic>
        <p:nvPicPr>
          <p:cNvPr id="84" name="Picture 8" descr="D:\뉴젠_김영주\로고\빙고로고이미지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7450" y="343591"/>
            <a:ext cx="684746" cy="349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5" name="그룹 56"/>
          <p:cNvGrpSpPr>
            <a:grpSpLocks/>
          </p:cNvGrpSpPr>
          <p:nvPr/>
        </p:nvGrpSpPr>
        <p:grpSpPr bwMode="auto">
          <a:xfrm>
            <a:off x="2267744" y="927770"/>
            <a:ext cx="1401587" cy="361950"/>
            <a:chOff x="6149975" y="2008188"/>
            <a:chExt cx="1863725" cy="287337"/>
          </a:xfrm>
        </p:grpSpPr>
        <p:sp>
          <p:nvSpPr>
            <p:cNvPr id="86" name="AutoShape 9"/>
            <p:cNvSpPr>
              <a:spLocks noChangeArrowheads="1"/>
            </p:cNvSpPr>
            <p:nvPr/>
          </p:nvSpPr>
          <p:spPr bwMode="gray">
            <a:xfrm>
              <a:off x="6149975" y="2008188"/>
              <a:ext cx="1863725" cy="2873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474776"/>
                </a:gs>
                <a:gs pos="50000">
                  <a:srgbClr val="9999FF"/>
                </a:gs>
                <a:gs pos="100000">
                  <a:srgbClr val="4747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7" name="AutoShape 10"/>
            <p:cNvSpPr>
              <a:spLocks noChangeArrowheads="1"/>
            </p:cNvSpPr>
            <p:nvPr/>
          </p:nvSpPr>
          <p:spPr bwMode="auto">
            <a:xfrm flipH="1">
              <a:off x="7835900" y="2079625"/>
              <a:ext cx="71438" cy="142875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8" name="AutoShape 11"/>
            <p:cNvSpPr>
              <a:spLocks noChangeArrowheads="1"/>
            </p:cNvSpPr>
            <p:nvPr/>
          </p:nvSpPr>
          <p:spPr bwMode="auto">
            <a:xfrm flipH="1">
              <a:off x="6253163" y="2079625"/>
              <a:ext cx="71437" cy="142875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9" name="Text Box 14"/>
            <p:cNvSpPr txBox="1">
              <a:spLocks noChangeArrowheads="1"/>
            </p:cNvSpPr>
            <p:nvPr/>
          </p:nvSpPr>
          <p:spPr bwMode="gray">
            <a:xfrm>
              <a:off x="6358944" y="2010501"/>
              <a:ext cx="1461263" cy="2687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ko-KR" altLang="en-US" sz="1600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거래입력</a:t>
              </a:r>
              <a:endParaRPr lang="en-US" altLang="ko-KR" sz="16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3" name="그룹 2"/>
          <p:cNvGrpSpPr/>
          <p:nvPr/>
        </p:nvGrpSpPr>
        <p:grpSpPr>
          <a:xfrm>
            <a:off x="3923929" y="927770"/>
            <a:ext cx="3142556" cy="361950"/>
            <a:chOff x="3923929" y="927770"/>
            <a:chExt cx="3142556" cy="361950"/>
          </a:xfrm>
        </p:grpSpPr>
        <p:sp>
          <p:nvSpPr>
            <p:cNvPr id="91" name="AutoShape 9"/>
            <p:cNvSpPr>
              <a:spLocks noChangeArrowheads="1"/>
            </p:cNvSpPr>
            <p:nvPr/>
          </p:nvSpPr>
          <p:spPr bwMode="gray">
            <a:xfrm>
              <a:off x="3923929" y="927770"/>
              <a:ext cx="3142556" cy="36195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474776"/>
                </a:gs>
                <a:gs pos="50000">
                  <a:srgbClr val="9999FF"/>
                </a:gs>
                <a:gs pos="100000">
                  <a:srgbClr val="4747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4" name="Text Box 14"/>
            <p:cNvSpPr txBox="1">
              <a:spLocks noChangeArrowheads="1"/>
            </p:cNvSpPr>
            <p:nvPr/>
          </p:nvSpPr>
          <p:spPr bwMode="gray">
            <a:xfrm>
              <a:off x="4276286" y="930684"/>
              <a:ext cx="246393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ko-KR" altLang="en-US" sz="1600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사업현황조회</a:t>
              </a:r>
              <a:endParaRPr lang="en-US" altLang="ko-KR" sz="16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5" name="AutoShape 11"/>
            <p:cNvSpPr>
              <a:spLocks noChangeArrowheads="1"/>
            </p:cNvSpPr>
            <p:nvPr/>
          </p:nvSpPr>
          <p:spPr bwMode="auto">
            <a:xfrm flipH="1">
              <a:off x="4067944" y="1018757"/>
              <a:ext cx="53723" cy="179975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6" name="AutoShape 11"/>
            <p:cNvSpPr>
              <a:spLocks noChangeArrowheads="1"/>
            </p:cNvSpPr>
            <p:nvPr/>
          </p:nvSpPr>
          <p:spPr bwMode="auto">
            <a:xfrm flipH="1">
              <a:off x="6828370" y="1018757"/>
              <a:ext cx="53723" cy="179975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5" name="그룹 4"/>
          <p:cNvGrpSpPr/>
          <p:nvPr/>
        </p:nvGrpSpPr>
        <p:grpSpPr>
          <a:xfrm>
            <a:off x="7227337" y="926338"/>
            <a:ext cx="1023283" cy="361950"/>
            <a:chOff x="7227337" y="926338"/>
            <a:chExt cx="1023283" cy="361950"/>
          </a:xfrm>
        </p:grpSpPr>
        <p:sp>
          <p:nvSpPr>
            <p:cNvPr id="44" name="AutoShape 10"/>
            <p:cNvSpPr>
              <a:spLocks noChangeArrowheads="1"/>
            </p:cNvSpPr>
            <p:nvPr/>
          </p:nvSpPr>
          <p:spPr bwMode="auto">
            <a:xfrm flipH="1">
              <a:off x="8206428" y="1052375"/>
              <a:ext cx="44192" cy="179975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5" name="AutoShape 11"/>
            <p:cNvSpPr>
              <a:spLocks noChangeArrowheads="1"/>
            </p:cNvSpPr>
            <p:nvPr/>
          </p:nvSpPr>
          <p:spPr bwMode="auto">
            <a:xfrm flipH="1">
              <a:off x="7227337" y="1052375"/>
              <a:ext cx="44191" cy="179975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0" name="AutoShape 9"/>
            <p:cNvSpPr>
              <a:spLocks noChangeArrowheads="1"/>
            </p:cNvSpPr>
            <p:nvPr/>
          </p:nvSpPr>
          <p:spPr bwMode="gray">
            <a:xfrm>
              <a:off x="7261213" y="926338"/>
              <a:ext cx="911187" cy="36195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474776"/>
                </a:gs>
                <a:gs pos="50000">
                  <a:srgbClr val="9999FF"/>
                </a:gs>
                <a:gs pos="100000">
                  <a:srgbClr val="4747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83" name="Text Box 14"/>
            <p:cNvSpPr txBox="1">
              <a:spLocks noChangeArrowheads="1"/>
            </p:cNvSpPr>
            <p:nvPr/>
          </p:nvSpPr>
          <p:spPr bwMode="gray">
            <a:xfrm>
              <a:off x="7405979" y="929252"/>
              <a:ext cx="62731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ko-KR" altLang="en-US" sz="1600" dirty="0" smtClean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연</a:t>
              </a:r>
              <a:r>
                <a:rPr lang="ko-KR" altLang="en-US" sz="1600" dirty="0">
                  <a:solidFill>
                    <a:schemeClr val="bg1"/>
                  </a:solidFill>
                  <a:latin typeface="맑은 고딕" pitchFamily="50" charset="-127"/>
                  <a:ea typeface="맑은 고딕" pitchFamily="50" charset="-127"/>
                </a:rPr>
                <a:t>동</a:t>
              </a:r>
              <a:endParaRPr lang="en-US" altLang="ko-KR" sz="16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7" name="AutoShape 11"/>
            <p:cNvSpPr>
              <a:spLocks noChangeArrowheads="1"/>
            </p:cNvSpPr>
            <p:nvPr/>
          </p:nvSpPr>
          <p:spPr bwMode="auto">
            <a:xfrm flipH="1">
              <a:off x="7360836" y="1016777"/>
              <a:ext cx="53723" cy="179975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98" name="AutoShape 11"/>
            <p:cNvSpPr>
              <a:spLocks noChangeArrowheads="1"/>
            </p:cNvSpPr>
            <p:nvPr/>
          </p:nvSpPr>
          <p:spPr bwMode="auto">
            <a:xfrm flipH="1">
              <a:off x="8028384" y="1016777"/>
              <a:ext cx="53723" cy="179975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6176613" y="334541"/>
            <a:ext cx="252024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spc="-150" dirty="0" smtClean="0">
                <a:solidFill>
                  <a:schemeClr val="tx2">
                    <a:lumMod val="50000"/>
                  </a:schemeClr>
                </a:solidFill>
              </a:rPr>
              <a:t>                        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소기업 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/ SOHO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상공인 대상</a:t>
            </a:r>
            <a:endParaRPr lang="en-US" altLang="ko-KR" sz="10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altLang="ko-KR" sz="1600" b="1" dirty="0" smtClean="0">
                <a:solidFill>
                  <a:schemeClr val="tx2">
                    <a:lumMod val="50000"/>
                  </a:schemeClr>
                </a:solidFill>
              </a:rPr>
              <a:t>NO.1 </a:t>
            </a:r>
            <a:r>
              <a:rPr lang="ko-KR" altLang="en-US" sz="1600" b="1" dirty="0" smtClean="0">
                <a:solidFill>
                  <a:schemeClr val="tx2">
                    <a:lumMod val="50000"/>
                  </a:schemeClr>
                </a:solidFill>
              </a:rPr>
              <a:t>경영관리 프로그램</a:t>
            </a:r>
            <a:endParaRPr lang="ko-KR" altLang="en-US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1381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7376" y="692696"/>
            <a:ext cx="5256584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TextBox 5"/>
          <p:cNvSpPr txBox="1"/>
          <p:nvPr/>
        </p:nvSpPr>
        <p:spPr>
          <a:xfrm>
            <a:off x="6176613" y="334541"/>
            <a:ext cx="252024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spc="-150" dirty="0" smtClean="0">
                <a:solidFill>
                  <a:schemeClr val="tx2">
                    <a:lumMod val="50000"/>
                  </a:schemeClr>
                </a:solidFill>
              </a:rPr>
              <a:t>                        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소기업 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/ SOHO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상공인 대상</a:t>
            </a:r>
            <a:endParaRPr lang="en-US" altLang="ko-KR" sz="10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altLang="ko-KR" sz="1600" b="1" dirty="0" smtClean="0">
                <a:solidFill>
                  <a:schemeClr val="tx2">
                    <a:lumMod val="50000"/>
                  </a:schemeClr>
                </a:solidFill>
              </a:rPr>
              <a:t>NO.1 </a:t>
            </a:r>
            <a:r>
              <a:rPr lang="ko-KR" altLang="en-US" sz="1600" b="1" dirty="0" smtClean="0">
                <a:solidFill>
                  <a:schemeClr val="tx2">
                    <a:lumMod val="50000"/>
                  </a:schemeClr>
                </a:solidFill>
              </a:rPr>
              <a:t>경영관리 프로그램</a:t>
            </a:r>
            <a:endParaRPr lang="ko-KR" altLang="en-US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545368" y="5952754"/>
            <a:ext cx="7992888" cy="572590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6" name="그룹 15"/>
          <p:cNvGrpSpPr/>
          <p:nvPr/>
        </p:nvGrpSpPr>
        <p:grpSpPr>
          <a:xfrm>
            <a:off x="6904026" y="5744887"/>
            <a:ext cx="1673142" cy="540627"/>
            <a:chOff x="6826202" y="5628151"/>
            <a:chExt cx="1673142" cy="540627"/>
          </a:xfrm>
        </p:grpSpPr>
        <p:sp>
          <p:nvSpPr>
            <p:cNvPr id="13" name="직사각형 12"/>
            <p:cNvSpPr/>
            <p:nvPr/>
          </p:nvSpPr>
          <p:spPr>
            <a:xfrm rot="19126552">
              <a:off x="6826202" y="5628151"/>
              <a:ext cx="469014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7020272" y="5736730"/>
              <a:ext cx="1479072" cy="43204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15" name="직사각형 14"/>
          <p:cNvSpPr/>
          <p:nvPr/>
        </p:nvSpPr>
        <p:spPr>
          <a:xfrm>
            <a:off x="545368" y="5800698"/>
            <a:ext cx="7992888" cy="101846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rgbClr val="002060"/>
              </a:solidFill>
            </a:endParaRPr>
          </a:p>
        </p:txBody>
      </p:sp>
      <p:pic>
        <p:nvPicPr>
          <p:cNvPr id="1026" name="Picture 2" descr="D:\뉴젠_김영주\로고\뉴젠솔루션_로고(투명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37684" y="5970640"/>
            <a:ext cx="1261483" cy="286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28" name="그룹 48"/>
          <p:cNvGrpSpPr>
            <a:grpSpLocks/>
          </p:cNvGrpSpPr>
          <p:nvPr/>
        </p:nvGrpSpPr>
        <p:grpSpPr bwMode="auto">
          <a:xfrm>
            <a:off x="3607418" y="2799868"/>
            <a:ext cx="1549400" cy="355600"/>
            <a:chOff x="3657600" y="2007145"/>
            <a:chExt cx="1863725" cy="287338"/>
          </a:xfrm>
        </p:grpSpPr>
        <p:sp>
          <p:nvSpPr>
            <p:cNvPr id="29" name="AutoShape 5"/>
            <p:cNvSpPr>
              <a:spLocks noChangeArrowheads="1"/>
            </p:cNvSpPr>
            <p:nvPr/>
          </p:nvSpPr>
          <p:spPr bwMode="gray">
            <a:xfrm>
              <a:off x="3657600" y="2007145"/>
              <a:ext cx="1863725" cy="28733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5E5E00"/>
                </a:gs>
                <a:gs pos="50000">
                  <a:srgbClr val="CCCC00"/>
                </a:gs>
                <a:gs pos="100000">
                  <a:srgbClr val="5E5E00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0" name="AutoShape 6"/>
            <p:cNvSpPr>
              <a:spLocks noChangeArrowheads="1"/>
            </p:cNvSpPr>
            <p:nvPr/>
          </p:nvSpPr>
          <p:spPr bwMode="auto">
            <a:xfrm flipH="1">
              <a:off x="5334000" y="2083345"/>
              <a:ext cx="73025" cy="144463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1" name="AutoShape 7"/>
            <p:cNvSpPr>
              <a:spLocks noChangeArrowheads="1"/>
            </p:cNvSpPr>
            <p:nvPr/>
          </p:nvSpPr>
          <p:spPr bwMode="auto">
            <a:xfrm flipH="1">
              <a:off x="3743325" y="2073820"/>
              <a:ext cx="71438" cy="144463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2" name="Text Box 13"/>
            <p:cNvSpPr txBox="1">
              <a:spLocks noChangeArrowheads="1"/>
            </p:cNvSpPr>
            <p:nvPr/>
          </p:nvSpPr>
          <p:spPr bwMode="gray">
            <a:xfrm>
              <a:off x="3992038" y="2011488"/>
              <a:ext cx="1209369" cy="2735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ko-KR" altLang="en-US" sz="16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거래입력</a:t>
              </a:r>
              <a:endPara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36" name="그룹 56"/>
          <p:cNvGrpSpPr>
            <a:grpSpLocks/>
          </p:cNvGrpSpPr>
          <p:nvPr/>
        </p:nvGrpSpPr>
        <p:grpSpPr bwMode="auto">
          <a:xfrm>
            <a:off x="6116566" y="2447597"/>
            <a:ext cx="1549400" cy="361950"/>
            <a:chOff x="6149975" y="2008188"/>
            <a:chExt cx="1863725" cy="287337"/>
          </a:xfrm>
        </p:grpSpPr>
        <p:sp>
          <p:nvSpPr>
            <p:cNvPr id="37" name="AutoShape 9"/>
            <p:cNvSpPr>
              <a:spLocks noChangeArrowheads="1"/>
            </p:cNvSpPr>
            <p:nvPr/>
          </p:nvSpPr>
          <p:spPr bwMode="gray">
            <a:xfrm>
              <a:off x="6149975" y="2008188"/>
              <a:ext cx="1863725" cy="2873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474776"/>
                </a:gs>
                <a:gs pos="50000">
                  <a:srgbClr val="9999FF"/>
                </a:gs>
                <a:gs pos="100000">
                  <a:srgbClr val="4747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8" name="AutoShape 10"/>
            <p:cNvSpPr>
              <a:spLocks noChangeArrowheads="1"/>
            </p:cNvSpPr>
            <p:nvPr/>
          </p:nvSpPr>
          <p:spPr bwMode="auto">
            <a:xfrm flipH="1">
              <a:off x="7835900" y="2079625"/>
              <a:ext cx="71438" cy="142875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39" name="AutoShape 11"/>
            <p:cNvSpPr>
              <a:spLocks noChangeArrowheads="1"/>
            </p:cNvSpPr>
            <p:nvPr/>
          </p:nvSpPr>
          <p:spPr bwMode="auto">
            <a:xfrm flipH="1">
              <a:off x="6253163" y="2079625"/>
              <a:ext cx="71437" cy="142875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40" name="Text Box 14"/>
            <p:cNvSpPr txBox="1">
              <a:spLocks noChangeArrowheads="1"/>
            </p:cNvSpPr>
            <p:nvPr/>
          </p:nvSpPr>
          <p:spPr bwMode="gray">
            <a:xfrm>
              <a:off x="6446076" y="2010501"/>
              <a:ext cx="1283097" cy="2687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ko-KR" altLang="en-US" sz="16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사업현황</a:t>
              </a:r>
              <a:endPara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sp>
        <p:nvSpPr>
          <p:cNvPr id="41" name="AutoShape 19"/>
          <p:cNvSpPr>
            <a:spLocks noChangeArrowheads="1"/>
          </p:cNvSpPr>
          <p:nvPr/>
        </p:nvSpPr>
        <p:spPr bwMode="gray">
          <a:xfrm>
            <a:off x="3419872" y="4864618"/>
            <a:ext cx="2016125" cy="579437"/>
          </a:xfrm>
          <a:prstGeom prst="can">
            <a:avLst>
              <a:gd name="adj" fmla="val 32032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1800" b="0" dirty="0" smtClean="0">
                <a:solidFill>
                  <a:srgbClr val="FFFFFF"/>
                </a:solidFill>
                <a:latin typeface="맑은 고딕" pitchFamily="50" charset="-127"/>
                <a:ea typeface="맑은 고딕" pitchFamily="50" charset="-127"/>
              </a:rPr>
              <a:t>세무사사무실</a:t>
            </a:r>
            <a:endParaRPr lang="ko-KR" altLang="en-US" sz="1800" b="0" dirty="0">
              <a:solidFill>
                <a:srgbClr val="FFFFFF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2" name="AutoShape 3"/>
          <p:cNvSpPr>
            <a:spLocks noChangeArrowheads="1"/>
          </p:cNvSpPr>
          <p:nvPr/>
        </p:nvSpPr>
        <p:spPr bwMode="gray">
          <a:xfrm rot="10800000">
            <a:off x="3419873" y="4077073"/>
            <a:ext cx="1984231" cy="744109"/>
          </a:xfrm>
          <a:prstGeom prst="upArrow">
            <a:avLst>
              <a:gd name="adj1" fmla="val 57824"/>
              <a:gd name="adj2" fmla="val 54398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ko-KR" altLang="en-US" sz="1800" b="0">
              <a:solidFill>
                <a:srgbClr val="2B166E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3" name="Text Box 21"/>
          <p:cNvSpPr txBox="1">
            <a:spLocks noChangeArrowheads="1"/>
          </p:cNvSpPr>
          <p:nvPr/>
        </p:nvSpPr>
        <p:spPr bwMode="gray">
          <a:xfrm>
            <a:off x="3886015" y="4077072"/>
            <a:ext cx="1031051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 eaLnBrk="0" hangingPunct="0">
              <a:defRPr/>
            </a:pPr>
            <a:r>
              <a:rPr lang="ko-KR" altLang="en-US" sz="1400" b="1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자료전송</a:t>
            </a:r>
            <a:endParaRPr lang="en-US" altLang="ko-KR" sz="1400" b="1" dirty="0" smtClean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algn="ctr" eaLnBrk="0" hangingPunct="0">
              <a:defRPr/>
            </a:pPr>
            <a:r>
              <a:rPr lang="en-US" altLang="ko-KR" sz="1400" b="1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sz="1400" b="1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전표처리</a:t>
            </a:r>
            <a:r>
              <a:rPr lang="en-US" altLang="ko-KR" sz="1400" b="1" dirty="0" smtClean="0">
                <a:solidFill>
                  <a:schemeClr val="bg1"/>
                </a:solidFill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endParaRPr lang="en-US" altLang="ko-KR" sz="1400" b="1" dirty="0">
              <a:solidFill>
                <a:schemeClr val="bg1"/>
              </a:solidFill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4" name="AutoShape 6"/>
          <p:cNvSpPr>
            <a:spLocks noChangeArrowheads="1"/>
          </p:cNvSpPr>
          <p:nvPr/>
        </p:nvSpPr>
        <p:spPr bwMode="gray">
          <a:xfrm>
            <a:off x="3113341" y="2778569"/>
            <a:ext cx="360363" cy="449262"/>
          </a:xfrm>
          <a:prstGeom prst="chevron">
            <a:avLst>
              <a:gd name="adj" fmla="val 52514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ko-KR" altLang="en-US" sz="1800" b="0">
              <a:solidFill>
                <a:srgbClr val="2B166E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5" name="AutoShape 6"/>
          <p:cNvSpPr>
            <a:spLocks noChangeArrowheads="1"/>
          </p:cNvSpPr>
          <p:nvPr/>
        </p:nvSpPr>
        <p:spPr bwMode="gray">
          <a:xfrm>
            <a:off x="5469390" y="2722849"/>
            <a:ext cx="360363" cy="449263"/>
          </a:xfrm>
          <a:prstGeom prst="chevron">
            <a:avLst>
              <a:gd name="adj" fmla="val 52514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wrap="none" anchor="ctr"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ko-KR" altLang="en-US" sz="1800" b="0">
              <a:solidFill>
                <a:srgbClr val="2B166E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46" name="Freeform 9"/>
          <p:cNvSpPr>
            <a:spLocks/>
          </p:cNvSpPr>
          <p:nvPr/>
        </p:nvSpPr>
        <p:spPr bwMode="gray">
          <a:xfrm rot="16784920" flipH="1">
            <a:off x="5775866" y="3986775"/>
            <a:ext cx="1666060" cy="807138"/>
          </a:xfrm>
          <a:custGeom>
            <a:avLst/>
            <a:gdLst>
              <a:gd name="T0" fmla="*/ 2147483647 w 580"/>
              <a:gd name="T1" fmla="*/ 0 h 798"/>
              <a:gd name="T2" fmla="*/ 2147483647 w 580"/>
              <a:gd name="T3" fmla="*/ 105793627 h 798"/>
              <a:gd name="T4" fmla="*/ 2147483647 w 580"/>
              <a:gd name="T5" fmla="*/ 204533479 h 798"/>
              <a:gd name="T6" fmla="*/ 2147483647 w 580"/>
              <a:gd name="T7" fmla="*/ 296220639 h 798"/>
              <a:gd name="T8" fmla="*/ 2147483647 w 580"/>
              <a:gd name="T9" fmla="*/ 380855107 h 798"/>
              <a:gd name="T10" fmla="*/ 2147483647 w 580"/>
              <a:gd name="T11" fmla="*/ 458436884 h 798"/>
              <a:gd name="T12" fmla="*/ 2147483647 w 580"/>
              <a:gd name="T13" fmla="*/ 528965969 h 798"/>
              <a:gd name="T14" fmla="*/ 2147483647 w 580"/>
              <a:gd name="T15" fmla="*/ 597143434 h 798"/>
              <a:gd name="T16" fmla="*/ 2147483647 w 580"/>
              <a:gd name="T17" fmla="*/ 658268207 h 798"/>
              <a:gd name="T18" fmla="*/ 1712028317 w 580"/>
              <a:gd name="T19" fmla="*/ 717042444 h 798"/>
              <a:gd name="T20" fmla="*/ 1192077727 w 580"/>
              <a:gd name="T21" fmla="*/ 771114526 h 798"/>
              <a:gd name="T22" fmla="*/ 1192077727 w 580"/>
              <a:gd name="T23" fmla="*/ 938032926 h 798"/>
              <a:gd name="T24" fmla="*/ 0 w 580"/>
              <a:gd name="T25" fmla="*/ 604196125 h 798"/>
              <a:gd name="T26" fmla="*/ 1192077727 w 580"/>
              <a:gd name="T27" fmla="*/ 270360408 h 798"/>
              <a:gd name="T28" fmla="*/ 1192077727 w 580"/>
              <a:gd name="T29" fmla="*/ 437278809 h 798"/>
              <a:gd name="T30" fmla="*/ 1420348841 w 580"/>
              <a:gd name="T31" fmla="*/ 432576653 h 798"/>
              <a:gd name="T32" fmla="*/ 1673982292 w 580"/>
              <a:gd name="T33" fmla="*/ 418471270 h 798"/>
              <a:gd name="T34" fmla="*/ 1940299431 w 580"/>
              <a:gd name="T35" fmla="*/ 394961575 h 798"/>
              <a:gd name="T36" fmla="*/ 2147483647 w 580"/>
              <a:gd name="T37" fmla="*/ 364399188 h 798"/>
              <a:gd name="T38" fmla="*/ 2147483647 w 580"/>
              <a:gd name="T39" fmla="*/ 329134645 h 798"/>
              <a:gd name="T40" fmla="*/ 2147483647 w 580"/>
              <a:gd name="T41" fmla="*/ 289167947 h 798"/>
              <a:gd name="T42" fmla="*/ 2147483647 w 580"/>
              <a:gd name="T43" fmla="*/ 244500177 h 798"/>
              <a:gd name="T44" fmla="*/ 2147483647 w 580"/>
              <a:gd name="T45" fmla="*/ 195129167 h 798"/>
              <a:gd name="T46" fmla="*/ 2147483647 w 580"/>
              <a:gd name="T47" fmla="*/ 145759242 h 798"/>
              <a:gd name="T48" fmla="*/ 2147483647 w 580"/>
              <a:gd name="T49" fmla="*/ 96389316 h 798"/>
              <a:gd name="T50" fmla="*/ 2147483647 w 580"/>
              <a:gd name="T51" fmla="*/ 47019390 h 798"/>
              <a:gd name="T52" fmla="*/ 2147483647 w 580"/>
              <a:gd name="T53" fmla="*/ 0 h 798"/>
              <a:gd name="T54" fmla="*/ 2147483647 w 580"/>
              <a:gd name="T55" fmla="*/ 0 h 798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</a:gdLst>
            <a:ahLst/>
            <a:cxnLst>
              <a:cxn ang="T56">
                <a:pos x="T0" y="T1"/>
              </a:cxn>
              <a:cxn ang="T57">
                <a:pos x="T2" y="T3"/>
              </a:cxn>
              <a:cxn ang="T58">
                <a:pos x="T4" y="T5"/>
              </a:cxn>
              <a:cxn ang="T59">
                <a:pos x="T6" y="T7"/>
              </a:cxn>
              <a:cxn ang="T60">
                <a:pos x="T8" y="T9"/>
              </a:cxn>
              <a:cxn ang="T61">
                <a:pos x="T10" y="T11"/>
              </a:cxn>
              <a:cxn ang="T62">
                <a:pos x="T12" y="T13"/>
              </a:cxn>
              <a:cxn ang="T63">
                <a:pos x="T14" y="T15"/>
              </a:cxn>
              <a:cxn ang="T64">
                <a:pos x="T16" y="T17"/>
              </a:cxn>
              <a:cxn ang="T65">
                <a:pos x="T18" y="T19"/>
              </a:cxn>
              <a:cxn ang="T66">
                <a:pos x="T20" y="T21"/>
              </a:cxn>
              <a:cxn ang="T67">
                <a:pos x="T22" y="T23"/>
              </a:cxn>
              <a:cxn ang="T68">
                <a:pos x="T24" y="T25"/>
              </a:cxn>
              <a:cxn ang="T69">
                <a:pos x="T26" y="T27"/>
              </a:cxn>
              <a:cxn ang="T70">
                <a:pos x="T28" y="T29"/>
              </a:cxn>
              <a:cxn ang="T71">
                <a:pos x="T30" y="T31"/>
              </a:cxn>
              <a:cxn ang="T72">
                <a:pos x="T32" y="T33"/>
              </a:cxn>
              <a:cxn ang="T73">
                <a:pos x="T34" y="T35"/>
              </a:cxn>
              <a:cxn ang="T74">
                <a:pos x="T36" y="T37"/>
              </a:cxn>
              <a:cxn ang="T75">
                <a:pos x="T38" y="T39"/>
              </a:cxn>
              <a:cxn ang="T76">
                <a:pos x="T40" y="T41"/>
              </a:cxn>
              <a:cxn ang="T77">
                <a:pos x="T42" y="T43"/>
              </a:cxn>
              <a:cxn ang="T78">
                <a:pos x="T44" y="T45"/>
              </a:cxn>
              <a:cxn ang="T79">
                <a:pos x="T46" y="T47"/>
              </a:cxn>
              <a:cxn ang="T80">
                <a:pos x="T48" y="T49"/>
              </a:cxn>
              <a:cxn ang="T81">
                <a:pos x="T50" y="T51"/>
              </a:cxn>
              <a:cxn ang="T82">
                <a:pos x="T52" y="T53"/>
              </a:cxn>
              <a:cxn ang="T83">
                <a:pos x="T54" y="T55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rgbClr val="9999FF"/>
              </a:gs>
              <a:gs pos="100000">
                <a:srgbClr val="DFDF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xmlns="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/>
          </a:p>
        </p:txBody>
      </p:sp>
      <p:sp>
        <p:nvSpPr>
          <p:cNvPr id="47" name="직사각형 67"/>
          <p:cNvSpPr>
            <a:spLocks noChangeArrowheads="1"/>
          </p:cNvSpPr>
          <p:nvPr/>
        </p:nvSpPr>
        <p:spPr bwMode="auto">
          <a:xfrm>
            <a:off x="943381" y="292586"/>
            <a:ext cx="2505814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메뉴 및 자료 흐름도</a:t>
            </a:r>
            <a:endParaRPr lang="ko-KR" altLang="en-US" sz="2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모서리가 둥근 직사각형 1"/>
          <p:cNvSpPr/>
          <p:nvPr/>
        </p:nvSpPr>
        <p:spPr>
          <a:xfrm>
            <a:off x="1091122" y="1258822"/>
            <a:ext cx="7343821" cy="2671057"/>
          </a:xfrm>
          <a:prstGeom prst="roundRect">
            <a:avLst/>
          </a:prstGeom>
          <a:noFill/>
          <a:ln w="19050">
            <a:solidFill>
              <a:schemeClr val="bg1">
                <a:lumMod val="65000"/>
              </a:schemeClr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48" name="Picture 8" descr="D:\뉴젠_김영주\로고\빙고로고이미지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7997" y="980728"/>
            <a:ext cx="1369491" cy="698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D:\뉴젠_김영주\로고\세무사랑2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90981" y="5013176"/>
            <a:ext cx="1051170" cy="3966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6" descr="C:\Program Files\Microsoft Office\MEDIA\CAGCAT10\j0292020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64602" y="1276897"/>
            <a:ext cx="1517365" cy="1440160"/>
          </a:xfrm>
          <a:prstGeom prst="rect">
            <a:avLst/>
          </a:prstGeom>
          <a:noFill/>
        </p:spPr>
      </p:pic>
      <p:grpSp>
        <p:nvGrpSpPr>
          <p:cNvPr id="55" name="그룹 35"/>
          <p:cNvGrpSpPr>
            <a:grpSpLocks/>
          </p:cNvGrpSpPr>
          <p:nvPr/>
        </p:nvGrpSpPr>
        <p:grpSpPr bwMode="auto">
          <a:xfrm>
            <a:off x="1425730" y="2814301"/>
            <a:ext cx="1549400" cy="357811"/>
            <a:chOff x="1130300" y="1701502"/>
            <a:chExt cx="1863725" cy="287338"/>
          </a:xfrm>
        </p:grpSpPr>
        <p:sp>
          <p:nvSpPr>
            <p:cNvPr id="56" name="AutoShape 17"/>
            <p:cNvSpPr>
              <a:spLocks noChangeArrowheads="1"/>
            </p:cNvSpPr>
            <p:nvPr/>
          </p:nvSpPr>
          <p:spPr bwMode="gray">
            <a:xfrm>
              <a:off x="1130300" y="1701502"/>
              <a:ext cx="1863725" cy="287338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2A3C4A"/>
                </a:gs>
                <a:gs pos="50000">
                  <a:srgbClr val="6C9BBE"/>
                </a:gs>
                <a:gs pos="100000">
                  <a:srgbClr val="2A3C4A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57" name="AutoShape 18"/>
            <p:cNvSpPr>
              <a:spLocks noChangeArrowheads="1"/>
            </p:cNvSpPr>
            <p:nvPr/>
          </p:nvSpPr>
          <p:spPr bwMode="auto">
            <a:xfrm flipH="1">
              <a:off x="2814638" y="1772940"/>
              <a:ext cx="71438" cy="144463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58" name="AutoShape 19"/>
            <p:cNvSpPr>
              <a:spLocks noChangeArrowheads="1"/>
            </p:cNvSpPr>
            <p:nvPr/>
          </p:nvSpPr>
          <p:spPr bwMode="auto">
            <a:xfrm flipH="1">
              <a:off x="1231900" y="1772940"/>
              <a:ext cx="73025" cy="144463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59" name="Text Box 20"/>
            <p:cNvSpPr txBox="1">
              <a:spLocks noChangeArrowheads="1"/>
            </p:cNvSpPr>
            <p:nvPr/>
          </p:nvSpPr>
          <p:spPr bwMode="gray">
            <a:xfrm>
              <a:off x="1381429" y="1703600"/>
              <a:ext cx="1345444" cy="271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ko-KR" altLang="en-US" sz="16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기초정보</a:t>
              </a:r>
              <a:endPara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  <p:grpSp>
        <p:nvGrpSpPr>
          <p:cNvPr id="60" name="그룹 56"/>
          <p:cNvGrpSpPr>
            <a:grpSpLocks/>
          </p:cNvGrpSpPr>
          <p:nvPr/>
        </p:nvGrpSpPr>
        <p:grpSpPr bwMode="auto">
          <a:xfrm>
            <a:off x="6130999" y="3139058"/>
            <a:ext cx="1549400" cy="361950"/>
            <a:chOff x="6149975" y="2008188"/>
            <a:chExt cx="1863725" cy="287337"/>
          </a:xfrm>
        </p:grpSpPr>
        <p:sp>
          <p:nvSpPr>
            <p:cNvPr id="61" name="AutoShape 9"/>
            <p:cNvSpPr>
              <a:spLocks noChangeArrowheads="1"/>
            </p:cNvSpPr>
            <p:nvPr/>
          </p:nvSpPr>
          <p:spPr bwMode="gray">
            <a:xfrm>
              <a:off x="6149975" y="2008188"/>
              <a:ext cx="1863725" cy="28733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474776"/>
                </a:gs>
                <a:gs pos="50000">
                  <a:srgbClr val="9999FF"/>
                </a:gs>
                <a:gs pos="100000">
                  <a:srgbClr val="474776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2" name="AutoShape 10"/>
            <p:cNvSpPr>
              <a:spLocks noChangeArrowheads="1"/>
            </p:cNvSpPr>
            <p:nvPr/>
          </p:nvSpPr>
          <p:spPr bwMode="auto">
            <a:xfrm flipH="1">
              <a:off x="7835900" y="2079625"/>
              <a:ext cx="71438" cy="142875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3" name="AutoShape 11"/>
            <p:cNvSpPr>
              <a:spLocks noChangeArrowheads="1"/>
            </p:cNvSpPr>
            <p:nvPr/>
          </p:nvSpPr>
          <p:spPr bwMode="auto">
            <a:xfrm flipH="1">
              <a:off x="6253163" y="2079625"/>
              <a:ext cx="71437" cy="142875"/>
            </a:xfrm>
            <a:prstGeom prst="octagon">
              <a:avLst>
                <a:gd name="adj" fmla="val 29287"/>
              </a:avLst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ko-KR" altLang="en-US" sz="1800" b="0">
                <a:solidFill>
                  <a:srgbClr val="2B166E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  <p:sp>
          <p:nvSpPr>
            <p:cNvPr id="64" name="Text Box 14"/>
            <p:cNvSpPr txBox="1">
              <a:spLocks noChangeArrowheads="1"/>
            </p:cNvSpPr>
            <p:nvPr/>
          </p:nvSpPr>
          <p:spPr bwMode="gray">
            <a:xfrm>
              <a:off x="6446076" y="2010501"/>
              <a:ext cx="1283097" cy="2687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hlink"/>
                </a:buClr>
                <a:buFont typeface="Wingdings" pitchFamily="2" charset="2"/>
                <a:buChar char="v"/>
                <a:defRPr sz="2800" b="1">
                  <a:solidFill>
                    <a:schemeClr val="hlink"/>
                  </a:solidFill>
                  <a:latin typeface="Verdana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itchFamily="2" charset="2"/>
                <a:buChar char="§"/>
                <a:defRPr sz="2800"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tx1"/>
                </a:buClr>
                <a:buChar char="•"/>
                <a:defRPr sz="2400"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>
                <a:spcBef>
                  <a:spcPct val="0"/>
                </a:spcBef>
                <a:buClrTx/>
                <a:buFontTx/>
                <a:buNone/>
              </a:pPr>
              <a:r>
                <a:rPr lang="ko-KR" altLang="en-US" sz="1600" dirty="0" smtClean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세무정</a:t>
              </a:r>
              <a:r>
                <a:rPr lang="ko-KR" altLang="en-US" sz="1600" dirty="0">
                  <a:solidFill>
                    <a:schemeClr val="tx1"/>
                  </a:solidFill>
                  <a:latin typeface="맑은 고딕" pitchFamily="50" charset="-127"/>
                  <a:ea typeface="맑은 고딕" pitchFamily="50" charset="-127"/>
                </a:rPr>
                <a:t>보</a:t>
              </a:r>
              <a:endParaRPr lang="en-US" altLang="ko-KR" sz="1600" dirty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428794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7376" y="692696"/>
            <a:ext cx="5256584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3" name="직사각형 5"/>
          <p:cNvSpPr>
            <a:spLocks noChangeArrowheads="1"/>
          </p:cNvSpPr>
          <p:nvPr/>
        </p:nvSpPr>
        <p:spPr bwMode="auto">
          <a:xfrm>
            <a:off x="588366" y="1000159"/>
            <a:ext cx="9989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 typeface="Wingdings" pitchFamily="2" charset="2"/>
              <a:buNone/>
            </a:pPr>
            <a:r>
              <a:rPr lang="en-US" altLang="ko-KR" sz="1200" dirty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en-US" altLang="ko-KR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거래입력</a:t>
            </a:r>
            <a:endParaRPr lang="en-US" altLang="ko-KR" sz="1200" dirty="0">
              <a:solidFill>
                <a:srgbClr val="1C1C1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34" name="그림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208" y="1308723"/>
            <a:ext cx="2876359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" name="직사각형 35"/>
          <p:cNvSpPr/>
          <p:nvPr/>
        </p:nvSpPr>
        <p:spPr>
          <a:xfrm>
            <a:off x="565697" y="2993567"/>
            <a:ext cx="408538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매출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/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매입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],[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수금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/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지급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],[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수입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/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지출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관련된 거래를 입력 하는 메뉴</a:t>
            </a:r>
            <a:endParaRPr lang="en-US" altLang="ko-KR" sz="900" b="0" dirty="0" smtClean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  <a:p>
            <a:pPr marL="171450" indent="-17145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상품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등의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판매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구입 및 반품 등의 거래와 외상대금의 수금 및 </a:t>
            </a:r>
            <a:endParaRPr lang="en-US" altLang="ko-KR" sz="900" b="0" dirty="0" smtClean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  <a:p>
            <a:pPr>
              <a:spcBef>
                <a:spcPct val="0"/>
              </a:spcBef>
            </a:pP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    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지급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기타 거래에 대한 수입과 지출을 입력하고 관리</a:t>
            </a:r>
            <a:endParaRPr lang="ko-KR" altLang="en-US" sz="900" dirty="0"/>
          </a:p>
        </p:txBody>
      </p:sp>
      <p:sp>
        <p:nvSpPr>
          <p:cNvPr id="37" name="직사각형 67"/>
          <p:cNvSpPr>
            <a:spLocks noChangeArrowheads="1"/>
          </p:cNvSpPr>
          <p:nvPr/>
        </p:nvSpPr>
        <p:spPr bwMode="auto">
          <a:xfrm>
            <a:off x="539552" y="31544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거래입력</a:t>
            </a:r>
            <a:endParaRPr lang="ko-KR" altLang="en-US" sz="2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3" name="직사각형 5"/>
          <p:cNvSpPr>
            <a:spLocks noChangeArrowheads="1"/>
          </p:cNvSpPr>
          <p:nvPr/>
        </p:nvSpPr>
        <p:spPr bwMode="auto">
          <a:xfrm>
            <a:off x="4683227" y="980728"/>
            <a:ext cx="146065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None/>
            </a:pPr>
            <a:r>
              <a:rPr lang="en-US" altLang="ko-KR" sz="1200" dirty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en-US" altLang="ko-KR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거래명세서입력</a:t>
            </a:r>
            <a:endParaRPr lang="en-US" altLang="ko-KR" sz="1000" dirty="0">
              <a:solidFill>
                <a:srgbClr val="1C1C1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4" name="직사각형 1"/>
          <p:cNvSpPr>
            <a:spLocks noChangeArrowheads="1"/>
          </p:cNvSpPr>
          <p:nvPr/>
        </p:nvSpPr>
        <p:spPr bwMode="auto">
          <a:xfrm>
            <a:off x="4677767" y="2966851"/>
            <a:ext cx="3646444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indent="-171450" eaLnBrk="1" hangingPunct="1">
              <a:spcBef>
                <a:spcPct val="0"/>
              </a:spcBef>
              <a:buClrTx/>
            </a:pP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거래명세서를 작성하는 메뉴 </a:t>
            </a:r>
            <a:endParaRPr lang="en-US" altLang="ko-KR" sz="900" b="0" dirty="0" smtClean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  <a:p>
            <a:pPr marL="171450" indent="-171450" eaLnBrk="1" hangingPunct="1">
              <a:spcBef>
                <a:spcPct val="0"/>
              </a:spcBef>
              <a:buClrTx/>
            </a:pP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발생한 거래를 바로 증빙 처리하여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거래입력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메뉴로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자료 반영</a:t>
            </a:r>
            <a:endParaRPr lang="en-US" altLang="ko-KR" sz="900" b="0" dirty="0" smtClean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  <a:p>
            <a:pPr marL="171450" indent="-171450" eaLnBrk="1" hangingPunct="1">
              <a:spcBef>
                <a:spcPct val="0"/>
              </a:spcBef>
              <a:buClrTx/>
            </a:pP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일괄거래로 적용하여 여러 건의 거래를 </a:t>
            </a:r>
            <a:r>
              <a:rPr lang="ko-KR" altLang="en-US" sz="900" b="0" dirty="0" err="1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월단위로</a:t>
            </a:r>
            <a:r>
              <a:rPr lang="ko-KR" altLang="en-US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  <a:r>
              <a:rPr lang="ko-KR" altLang="en-US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발행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  <a:r>
              <a:rPr lang="ko-KR" altLang="en-US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가능</a:t>
            </a:r>
            <a:endParaRPr lang="ko-KR" altLang="ko-KR" sz="900" b="0" dirty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</p:txBody>
      </p:sp>
      <p:pic>
        <p:nvPicPr>
          <p:cNvPr id="15" name="그림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91502" y="1293116"/>
            <a:ext cx="2831680" cy="1659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직사각형 5"/>
          <p:cNvSpPr>
            <a:spLocks noChangeArrowheads="1"/>
          </p:cNvSpPr>
          <p:nvPr/>
        </p:nvSpPr>
        <p:spPr bwMode="auto">
          <a:xfrm>
            <a:off x="515458" y="3546690"/>
            <a:ext cx="146065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None/>
            </a:pPr>
            <a:r>
              <a:rPr lang="en-US" altLang="ko-KR" sz="1200" dirty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en-US" altLang="ko-KR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계산서일괄처리</a:t>
            </a:r>
            <a:endParaRPr lang="en-US" altLang="ko-KR" sz="1000" dirty="0">
              <a:solidFill>
                <a:srgbClr val="1C1C1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0" name="직사각형 19"/>
          <p:cNvSpPr/>
          <p:nvPr/>
        </p:nvSpPr>
        <p:spPr>
          <a:xfrm>
            <a:off x="502166" y="5545121"/>
            <a:ext cx="4085380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세금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(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계산서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)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일괄처리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  <a:r>
              <a:rPr lang="ko-KR" altLang="en-US" sz="900" dirty="0" smtClean="0">
                <a:latin typeface="Arial" charset="0"/>
                <a:ea typeface="굴림" pitchFamily="50" charset="-127"/>
              </a:rPr>
              <a:t>가능 메뉴</a:t>
            </a:r>
            <a:endParaRPr lang="en-US" altLang="ko-KR" sz="900" dirty="0" smtClean="0">
              <a:latin typeface="Arial" charset="0"/>
              <a:ea typeface="굴림" pitchFamily="50" charset="-127"/>
            </a:endParaRPr>
          </a:p>
          <a:p>
            <a:pPr marL="171450" indent="-17145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거래명세서입력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메뉴에서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일괄과세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일괄면세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일괄영세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처리된 </a:t>
            </a:r>
            <a:endParaRPr lang="en-US" altLang="ko-KR" sz="900" b="0" dirty="0" smtClean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  <a:p>
            <a:pPr>
              <a:spcBef>
                <a:spcPct val="0"/>
              </a:spcBef>
            </a:pPr>
            <a:r>
              <a:rPr lang="en-US" altLang="ko-KR" sz="900" dirty="0">
                <a:latin typeface="Arial" charset="0"/>
                <a:ea typeface="굴림" pitchFamily="50" charset="-127"/>
              </a:rPr>
              <a:t> </a:t>
            </a:r>
            <a:r>
              <a:rPr lang="en-US" altLang="ko-KR" sz="900" dirty="0" smtClean="0">
                <a:latin typeface="Arial" charset="0"/>
                <a:ea typeface="굴림" pitchFamily="50" charset="-127"/>
              </a:rPr>
              <a:t>    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(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세금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)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계산서를 처리일자를 지정하여 </a:t>
            </a:r>
            <a:r>
              <a:rPr lang="ko-KR" altLang="ko-KR" sz="900" b="0" dirty="0" err="1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월합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세금계산서로 처리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  <a:r>
              <a:rPr lang="ko-KR" altLang="en-US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가능</a:t>
            </a:r>
            <a:endParaRPr lang="ko-KR" altLang="ko-KR" sz="900" b="0" dirty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</p:txBody>
      </p:sp>
      <p:pic>
        <p:nvPicPr>
          <p:cNvPr id="21" name="그림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7376" y="3963267"/>
            <a:ext cx="2917191" cy="15958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직사각형 5"/>
          <p:cNvSpPr>
            <a:spLocks noChangeArrowheads="1"/>
          </p:cNvSpPr>
          <p:nvPr/>
        </p:nvSpPr>
        <p:spPr bwMode="auto">
          <a:xfrm>
            <a:off x="4767913" y="3546690"/>
            <a:ext cx="1460656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None/>
            </a:pPr>
            <a:r>
              <a:rPr lang="en-US" altLang="ko-KR" sz="1200" dirty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en-US" altLang="ko-KR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전자세금계산서</a:t>
            </a:r>
            <a:endParaRPr lang="en-US" altLang="ko-KR" sz="1000" dirty="0">
              <a:solidFill>
                <a:srgbClr val="1C1C1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pic>
        <p:nvPicPr>
          <p:cNvPr id="23" name="그림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6460" y="3875118"/>
            <a:ext cx="2838887" cy="1729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" name="직사각형 1"/>
          <p:cNvSpPr>
            <a:spLocks noChangeArrowheads="1"/>
          </p:cNvSpPr>
          <p:nvPr/>
        </p:nvSpPr>
        <p:spPr bwMode="auto">
          <a:xfrm>
            <a:off x="4876884" y="5681657"/>
            <a:ext cx="4267116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indent="-171450" eaLnBrk="1" hangingPunct="1">
              <a:spcBef>
                <a:spcPct val="0"/>
              </a:spcBef>
              <a:buClrTx/>
            </a:pPr>
            <a:r>
              <a:rPr lang="ko-KR" altLang="ko-KR" sz="900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전자세금계산서를 발행하는 메뉴</a:t>
            </a:r>
          </a:p>
          <a:p>
            <a:pPr marL="171450" indent="-171450" eaLnBrk="1" hangingPunct="1">
              <a:spcBef>
                <a:spcPct val="0"/>
              </a:spcBef>
              <a:buClrTx/>
            </a:pPr>
            <a:r>
              <a:rPr lang="en-US" altLang="ko-KR" sz="900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[</a:t>
            </a:r>
            <a:r>
              <a:rPr lang="ko-KR" altLang="ko-KR" sz="900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거래입력</a:t>
            </a:r>
            <a:r>
              <a:rPr lang="en-US" altLang="ko-KR" sz="900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]</a:t>
            </a:r>
            <a:r>
              <a:rPr lang="ko-KR" altLang="ko-KR" sz="900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메뉴에서 입력된 세금계산서 기준으로 거래처의 세금계산서</a:t>
            </a:r>
            <a:r>
              <a:rPr lang="en-US" altLang="ko-KR" sz="900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</a:t>
            </a:r>
          </a:p>
          <a:p>
            <a:pPr eaLnBrk="1" hangingPunct="1">
              <a:spcBef>
                <a:spcPct val="0"/>
              </a:spcBef>
              <a:buClrTx/>
              <a:buNone/>
            </a:pPr>
            <a:r>
              <a:rPr lang="en-US" altLang="ko-KR" sz="900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ko-KR" sz="900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담당자</a:t>
            </a:r>
            <a:r>
              <a:rPr lang="en-US" altLang="ko-KR" sz="900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E-MAIL </a:t>
            </a:r>
            <a:r>
              <a:rPr lang="ko-KR" altLang="ko-KR" sz="900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및 국세청으로 전송할 수 있는 메뉴</a:t>
            </a:r>
            <a:endParaRPr lang="en-US" altLang="ko-KR" sz="900" b="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marL="171450" indent="-171450" eaLnBrk="1" hangingPunct="1">
              <a:spcBef>
                <a:spcPct val="0"/>
              </a:spcBef>
              <a:buClrTx/>
            </a:pPr>
            <a:r>
              <a:rPr lang="ko-KR" altLang="ko-KR" sz="900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전자세금계산서발행을 위해서는 먼저</a:t>
            </a:r>
            <a:r>
              <a:rPr lang="en-US" altLang="ko-KR" sz="900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, [</a:t>
            </a:r>
            <a:r>
              <a:rPr lang="ko-KR" altLang="ko-KR" sz="900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거래입력</a:t>
            </a:r>
            <a:r>
              <a:rPr lang="en-US" altLang="ko-KR" sz="900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]</a:t>
            </a:r>
            <a:r>
              <a:rPr lang="ko-KR" altLang="ko-KR" sz="900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메뉴에 </a:t>
            </a:r>
            <a:endParaRPr lang="en-US" altLang="ko-KR" sz="900" b="0" dirty="0" smtClean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  <a:p>
            <a:pPr eaLnBrk="1" hangingPunct="1">
              <a:spcBef>
                <a:spcPct val="0"/>
              </a:spcBef>
              <a:buClrTx/>
              <a:buNone/>
            </a:pPr>
            <a:r>
              <a:rPr lang="en-US" altLang="ko-KR" sz="900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    </a:t>
            </a:r>
            <a:r>
              <a:rPr lang="ko-KR" altLang="ko-KR" sz="900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세금계산서가 입력되어 있어야 합니다</a:t>
            </a:r>
            <a:r>
              <a:rPr lang="en-US" altLang="ko-KR" sz="900" b="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.</a:t>
            </a:r>
            <a:endParaRPr lang="ko-KR" altLang="ko-KR" sz="900" b="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76613" y="334541"/>
            <a:ext cx="252024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spc="-150" dirty="0" smtClean="0">
                <a:solidFill>
                  <a:schemeClr val="tx2">
                    <a:lumMod val="50000"/>
                  </a:schemeClr>
                </a:solidFill>
              </a:rPr>
              <a:t>                        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소기업 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/ SOHO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상공인 대상</a:t>
            </a:r>
            <a:endParaRPr lang="en-US" altLang="ko-KR" sz="10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altLang="ko-KR" sz="1600" b="1" dirty="0" smtClean="0">
                <a:solidFill>
                  <a:schemeClr val="tx2">
                    <a:lumMod val="50000"/>
                  </a:schemeClr>
                </a:solidFill>
              </a:rPr>
              <a:t>NO.1 </a:t>
            </a:r>
            <a:r>
              <a:rPr lang="ko-KR" altLang="en-US" sz="1600" b="1" dirty="0" smtClean="0">
                <a:solidFill>
                  <a:schemeClr val="tx2">
                    <a:lumMod val="50000"/>
                  </a:schemeClr>
                </a:solidFill>
              </a:rPr>
              <a:t>경영관리 프로그램</a:t>
            </a:r>
            <a:endParaRPr lang="ko-KR" altLang="en-US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55341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>
          <a:xfrm>
            <a:off x="617376" y="692696"/>
            <a:ext cx="5256584" cy="4571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직사각형 5"/>
          <p:cNvSpPr>
            <a:spLocks noChangeArrowheads="1"/>
          </p:cNvSpPr>
          <p:nvPr/>
        </p:nvSpPr>
        <p:spPr bwMode="auto">
          <a:xfrm>
            <a:off x="528461" y="1017111"/>
            <a:ext cx="998991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None/>
            </a:pPr>
            <a:r>
              <a:rPr lang="en-US" altLang="ko-KR" sz="1200" dirty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1</a:t>
            </a:r>
            <a:r>
              <a:rPr lang="en-US" altLang="ko-KR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사업현황</a:t>
            </a:r>
            <a:endParaRPr lang="en-US" altLang="ko-KR" sz="1000" dirty="0">
              <a:solidFill>
                <a:srgbClr val="1C1C1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" name="직사각형 1"/>
          <p:cNvSpPr/>
          <p:nvPr/>
        </p:nvSpPr>
        <p:spPr>
          <a:xfrm>
            <a:off x="467544" y="3094323"/>
            <a:ext cx="363679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사업현황을 조회할 수 있는 메뉴</a:t>
            </a:r>
            <a:endParaRPr lang="en-US" altLang="ko-KR" sz="900" b="0" dirty="0" smtClean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  <a:p>
            <a:pPr marL="171450" indent="-17145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매입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/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매출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], 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수입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/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지출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], 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부가세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], 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자금현황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], 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채권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/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채무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현황을 </a:t>
            </a:r>
            <a:endParaRPr lang="en-US" altLang="ko-KR" sz="900" b="0" dirty="0" smtClean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  <a:p>
            <a:pPr>
              <a:spcBef>
                <a:spcPct val="0"/>
              </a:spcBef>
            </a:pP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   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월별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일별 조회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  <a:r>
              <a:rPr lang="ko-KR" altLang="en-US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가능</a:t>
            </a:r>
            <a:endParaRPr lang="ko-KR" altLang="ko-KR" sz="900" b="0" dirty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</p:txBody>
      </p:sp>
      <p:pic>
        <p:nvPicPr>
          <p:cNvPr id="16" name="그림 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661" y="1315713"/>
            <a:ext cx="3014610" cy="1729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직사각형 67"/>
          <p:cNvSpPr>
            <a:spLocks noChangeArrowheads="1"/>
          </p:cNvSpPr>
          <p:nvPr/>
        </p:nvSpPr>
        <p:spPr bwMode="auto">
          <a:xfrm>
            <a:off x="539552" y="315445"/>
            <a:ext cx="1210588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ko-KR" altLang="en-US" sz="2000" dirty="0" smtClean="0">
                <a:solidFill>
                  <a:schemeClr val="tx1"/>
                </a:solidFill>
                <a:latin typeface="맑은 고딕" pitchFamily="50" charset="-127"/>
                <a:ea typeface="맑은 고딕" pitchFamily="50" charset="-127"/>
              </a:rPr>
              <a:t>사업현황</a:t>
            </a:r>
            <a:endParaRPr lang="ko-KR" altLang="en-US" sz="2000" dirty="0">
              <a:solidFill>
                <a:schemeClr val="tx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5" name="직사각형 5"/>
          <p:cNvSpPr>
            <a:spLocks noChangeArrowheads="1"/>
          </p:cNvSpPr>
          <p:nvPr/>
        </p:nvSpPr>
        <p:spPr bwMode="auto">
          <a:xfrm>
            <a:off x="4646174" y="1021933"/>
            <a:ext cx="13067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None/>
            </a:pPr>
            <a:r>
              <a:rPr lang="en-US" altLang="ko-KR" sz="1200" dirty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2</a:t>
            </a:r>
            <a:r>
              <a:rPr lang="en-US" altLang="ko-KR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채권채무현황</a:t>
            </a:r>
            <a:endParaRPr lang="en-US" altLang="ko-KR" sz="1000" dirty="0">
              <a:solidFill>
                <a:srgbClr val="1C1C1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2" name="직사각형 21"/>
          <p:cNvSpPr/>
          <p:nvPr/>
        </p:nvSpPr>
        <p:spPr>
          <a:xfrm>
            <a:off x="4632882" y="3087270"/>
            <a:ext cx="3492782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거래입력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메뉴의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매입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/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매출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거래의 채권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채무 잔액 조회</a:t>
            </a:r>
            <a:endParaRPr lang="en-US" altLang="ko-KR" sz="900" b="0" dirty="0" smtClean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  <a:p>
            <a:pPr marL="171450" indent="-17145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거래처별 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[</a:t>
            </a:r>
            <a:r>
              <a:rPr lang="ko-KR" altLang="ko-KR" sz="900" b="0" dirty="0" err="1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전일잔액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매출액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</a:t>
            </a:r>
            <a:r>
              <a:rPr lang="ko-KR" altLang="ko-KR" sz="900" b="0" dirty="0" err="1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결제액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외상잔액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확인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  <a:r>
              <a:rPr lang="ko-KR" altLang="en-US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가능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</a:p>
          <a:p>
            <a:pPr marL="171450" indent="-17145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외상잔액이 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“0”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원인 거래처의 내용도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선택에 따라 조회 가능</a:t>
            </a:r>
            <a:endParaRPr lang="ko-KR" altLang="ko-KR" sz="900" b="0" dirty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</p:txBody>
      </p:sp>
      <p:pic>
        <p:nvPicPr>
          <p:cNvPr id="24" name="그림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315713"/>
            <a:ext cx="3121616" cy="17715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직사각형 5"/>
          <p:cNvSpPr>
            <a:spLocks noChangeArrowheads="1"/>
          </p:cNvSpPr>
          <p:nvPr/>
        </p:nvSpPr>
        <p:spPr bwMode="auto">
          <a:xfrm>
            <a:off x="455813" y="3731883"/>
            <a:ext cx="13067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None/>
            </a:pPr>
            <a:r>
              <a:rPr lang="en-US" altLang="ko-KR" sz="1200" dirty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3</a:t>
            </a:r>
            <a:r>
              <a:rPr lang="en-US" altLang="ko-KR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자금총괄일보</a:t>
            </a:r>
            <a:endParaRPr lang="en-US" altLang="ko-KR" sz="1000" dirty="0">
              <a:solidFill>
                <a:srgbClr val="1C1C1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28" name="직사각형 1"/>
          <p:cNvSpPr>
            <a:spLocks noChangeArrowheads="1"/>
          </p:cNvSpPr>
          <p:nvPr/>
        </p:nvSpPr>
        <p:spPr bwMode="auto">
          <a:xfrm>
            <a:off x="469402" y="5813487"/>
            <a:ext cx="39548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indent="-171450" eaLnBrk="1" hangingPunct="1">
              <a:spcBef>
                <a:spcPct val="0"/>
              </a:spcBef>
              <a:buClrTx/>
            </a:pP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일정 </a:t>
            </a:r>
            <a:r>
              <a:rPr lang="ko-KR" altLang="ko-KR" sz="900" b="0" dirty="0" err="1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기간동안의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자금의 증가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감소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당일 잔액 등을 조회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  <a:r>
              <a:rPr lang="ko-KR" altLang="en-US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가능</a:t>
            </a:r>
            <a:endParaRPr lang="ko-KR" altLang="ko-KR" sz="900" b="0" dirty="0" smtClean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  <a:p>
            <a:pPr marL="171450" indent="-171450" eaLnBrk="1" hangingPunct="1">
              <a:spcBef>
                <a:spcPct val="0"/>
              </a:spcBef>
              <a:buClrTx/>
            </a:pP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현금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통장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외상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매출채권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매입채무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카드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선수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/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선급금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을 조회 가능</a:t>
            </a:r>
            <a:endParaRPr lang="en-US" altLang="ko-KR" sz="900" b="0" dirty="0" smtClean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  <a:p>
            <a:pPr marL="171450" indent="-171450" eaLnBrk="1" hangingPunct="1">
              <a:spcBef>
                <a:spcPct val="0"/>
              </a:spcBef>
              <a:buClrTx/>
            </a:pPr>
            <a:r>
              <a:rPr lang="ko-KR" altLang="ko-KR" sz="900" b="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조회된 자료에서 통장 또는 매출</a:t>
            </a:r>
            <a:r>
              <a:rPr lang="en-US" altLang="ko-KR" sz="900" b="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(</a:t>
            </a:r>
            <a:r>
              <a:rPr lang="ko-KR" altLang="ko-KR" sz="900" b="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외상</a:t>
            </a:r>
            <a:r>
              <a:rPr lang="en-US" altLang="ko-KR" sz="900" b="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)</a:t>
            </a:r>
            <a:r>
              <a:rPr lang="ko-KR" altLang="ko-KR" sz="900" b="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을 더블</a:t>
            </a:r>
            <a:r>
              <a:rPr lang="en-US" altLang="ko-KR" sz="900" b="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ko-KR" sz="900" b="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클릭하거나 </a:t>
            </a:r>
            <a:endParaRPr lang="en-US" altLang="ko-KR" sz="900" b="0" dirty="0" smtClean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eaLnBrk="1" hangingPunct="1">
              <a:spcBef>
                <a:spcPct val="0"/>
              </a:spcBef>
              <a:buClrTx/>
              <a:buNone/>
            </a:pPr>
            <a:r>
              <a:rPr lang="en-US" altLang="ko-KR" sz="900" b="0" dirty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en-US" altLang="ko-KR" sz="900" b="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   </a:t>
            </a:r>
            <a:r>
              <a:rPr lang="ko-KR" altLang="ko-KR" sz="900" b="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단축키를 이용하여</a:t>
            </a:r>
            <a:r>
              <a:rPr lang="en-US" altLang="ko-KR" sz="900" b="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ko-KR" sz="900" b="0" dirty="0" err="1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계좌별</a:t>
            </a:r>
            <a:r>
              <a:rPr lang="ko-KR" altLang="ko-KR" sz="900" b="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또는 거래처별 자금 조회</a:t>
            </a:r>
            <a:r>
              <a:rPr lang="en-US" altLang="ko-KR" sz="900" b="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900" b="0" dirty="0" smtClean="0">
                <a:solidFill>
                  <a:schemeClr val="tx1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가능</a:t>
            </a:r>
            <a:endParaRPr lang="ko-KR" altLang="ko-KR" sz="900" b="0" dirty="0" smtClean="0">
              <a:solidFill>
                <a:schemeClr val="tx1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</p:txBody>
      </p:sp>
      <p:sp>
        <p:nvSpPr>
          <p:cNvPr id="30" name="직사각형 5"/>
          <p:cNvSpPr>
            <a:spLocks noChangeArrowheads="1"/>
          </p:cNvSpPr>
          <p:nvPr/>
        </p:nvSpPr>
        <p:spPr bwMode="auto">
          <a:xfrm>
            <a:off x="4712714" y="3869874"/>
            <a:ext cx="130676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None/>
            </a:pPr>
            <a:r>
              <a:rPr lang="en-US" altLang="ko-KR" sz="1200" dirty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4</a:t>
            </a:r>
            <a:r>
              <a:rPr lang="en-US" altLang="ko-KR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) </a:t>
            </a:r>
            <a:r>
              <a:rPr lang="ko-KR" altLang="en-US" sz="1200" dirty="0" smtClean="0">
                <a:solidFill>
                  <a:srgbClr val="1C1C1C"/>
                </a:solidFill>
                <a:latin typeface="맑은 고딕" pitchFamily="50" charset="-127"/>
                <a:ea typeface="맑은 고딕" pitchFamily="50" charset="-127"/>
              </a:rPr>
              <a:t>월별손익현황</a:t>
            </a:r>
            <a:endParaRPr lang="en-US" altLang="ko-KR" sz="1000" dirty="0">
              <a:solidFill>
                <a:srgbClr val="1C1C1C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32" name="직사각형 1"/>
          <p:cNvSpPr>
            <a:spLocks noChangeArrowheads="1"/>
          </p:cNvSpPr>
          <p:nvPr/>
        </p:nvSpPr>
        <p:spPr bwMode="auto">
          <a:xfrm>
            <a:off x="4709884" y="5861112"/>
            <a:ext cx="3977188" cy="5078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Font typeface="Wingdings" pitchFamily="2" charset="2"/>
              <a:buChar char="v"/>
              <a:defRPr sz="2800" b="1">
                <a:solidFill>
                  <a:schemeClr val="hlink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2" charset="2"/>
              <a:buChar char="§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171450" indent="-171450" eaLnBrk="1" hangingPunct="1">
              <a:spcBef>
                <a:spcPct val="0"/>
              </a:spcBef>
              <a:buClrTx/>
            </a:pP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거래입력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메뉴에 입력된 자료를 바탕으로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매출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/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매입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], </a:t>
            </a:r>
          </a:p>
          <a:p>
            <a:pPr eaLnBrk="1" hangingPunct="1">
              <a:spcBef>
                <a:spcPct val="0"/>
              </a:spcBef>
              <a:buClrTx/>
              <a:buNone/>
            </a:pPr>
            <a:r>
              <a:rPr lang="en-US" altLang="ko-KR" sz="900" b="0" dirty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   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수입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/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지출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 </a:t>
            </a:r>
            <a:r>
              <a:rPr lang="ko-KR" altLang="ko-KR" sz="900" b="0" dirty="0" err="1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구분별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상품판매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,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제품판매 등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각 구분의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거래유형별로 </a:t>
            </a:r>
            <a:endParaRPr lang="en-US" altLang="ko-KR" sz="900" b="0" dirty="0" smtClean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  <a:p>
            <a:pPr eaLnBrk="1" hangingPunct="1">
              <a:spcBef>
                <a:spcPct val="0"/>
              </a:spcBef>
              <a:buClrTx/>
              <a:buNone/>
            </a:pPr>
            <a:r>
              <a:rPr lang="en-US" altLang="ko-KR" sz="900" b="0" dirty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   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조회하여 각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 [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구분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/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거래유형</a:t>
            </a:r>
            <a:r>
              <a:rPr lang="en-US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]</a:t>
            </a:r>
            <a:r>
              <a:rPr lang="ko-KR" altLang="ko-KR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의 월별 자료를 비교분석 </a:t>
            </a:r>
            <a:r>
              <a:rPr lang="ko-KR" altLang="en-US" sz="900" b="0" dirty="0" smtClean="0">
                <a:solidFill>
                  <a:schemeClr val="tx1"/>
                </a:solidFill>
                <a:latin typeface="Arial" charset="0"/>
                <a:ea typeface="굴림" pitchFamily="50" charset="-127"/>
              </a:rPr>
              <a:t>가능</a:t>
            </a:r>
            <a:endParaRPr lang="ko-KR" altLang="ko-KR" sz="900" b="0" dirty="0">
              <a:solidFill>
                <a:schemeClr val="tx1"/>
              </a:solidFill>
              <a:latin typeface="Arial" charset="0"/>
              <a:ea typeface="굴림" pitchFamily="50" charset="-127"/>
            </a:endParaRPr>
          </a:p>
        </p:txBody>
      </p:sp>
      <p:pic>
        <p:nvPicPr>
          <p:cNvPr id="33" name="그림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10794" y="4161698"/>
            <a:ext cx="3051094" cy="16517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176613" y="334541"/>
            <a:ext cx="2520242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000" spc="-150" dirty="0" smtClean="0">
                <a:solidFill>
                  <a:schemeClr val="tx2">
                    <a:lumMod val="50000"/>
                  </a:schemeClr>
                </a:solidFill>
              </a:rPr>
              <a:t>                        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소기업 </a:t>
            </a:r>
            <a:r>
              <a:rPr lang="en-US" altLang="ko-KR" sz="1000" dirty="0" smtClean="0">
                <a:solidFill>
                  <a:schemeClr val="tx2">
                    <a:lumMod val="50000"/>
                  </a:schemeClr>
                </a:solidFill>
              </a:rPr>
              <a:t>/ SOHO </a:t>
            </a:r>
            <a:r>
              <a:rPr lang="ko-KR" altLang="en-US" sz="1000" dirty="0" smtClean="0">
                <a:solidFill>
                  <a:schemeClr val="tx2">
                    <a:lumMod val="50000"/>
                  </a:schemeClr>
                </a:solidFill>
              </a:rPr>
              <a:t>상공인 대상</a:t>
            </a:r>
            <a:endParaRPr lang="en-US" altLang="ko-KR" sz="1000" dirty="0" smtClean="0">
              <a:solidFill>
                <a:schemeClr val="tx2">
                  <a:lumMod val="50000"/>
                </a:schemeClr>
              </a:solidFill>
            </a:endParaRPr>
          </a:p>
          <a:p>
            <a:r>
              <a:rPr lang="en-US" altLang="ko-KR" sz="1600" b="1" dirty="0" smtClean="0">
                <a:solidFill>
                  <a:schemeClr val="tx2">
                    <a:lumMod val="50000"/>
                  </a:schemeClr>
                </a:solidFill>
              </a:rPr>
              <a:t>NO.1 </a:t>
            </a:r>
            <a:r>
              <a:rPr lang="ko-KR" altLang="en-US" sz="1600" b="1" dirty="0" smtClean="0">
                <a:solidFill>
                  <a:schemeClr val="tx2">
                    <a:lumMod val="50000"/>
                  </a:schemeClr>
                </a:solidFill>
              </a:rPr>
              <a:t>경영관리 프로그램</a:t>
            </a:r>
            <a:endParaRPr lang="ko-KR" altLang="en-US" sz="16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4662" y="4008373"/>
            <a:ext cx="3014610" cy="17248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98309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987</TotalTime>
  <Words>993</Words>
  <Application>Microsoft Office PowerPoint</Application>
  <PresentationFormat>화면 슬라이드 쇼(4:3)</PresentationFormat>
  <Paragraphs>180</Paragraphs>
  <Slides>10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테마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  <vt:lpstr>슬라이드 10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user</dc:creator>
  <cp:lastModifiedBy>leejaeyeal</cp:lastModifiedBy>
  <cp:revision>77</cp:revision>
  <cp:lastPrinted>2014-08-29T01:13:14Z</cp:lastPrinted>
  <dcterms:created xsi:type="dcterms:W3CDTF">2014-08-20T00:35:44Z</dcterms:created>
  <dcterms:modified xsi:type="dcterms:W3CDTF">2015-02-26T05:46:03Z</dcterms:modified>
</cp:coreProperties>
</file>